
<file path=[Content_Types].xml><?xml version="1.0" encoding="utf-8"?>
<Types xmlns="http://schemas.openxmlformats.org/package/2006/content-types">
  <Default Extension="fntdata" ContentType="application/x-fontdata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</p:sldMasterIdLst>
  <p:notesMasterIdLst>
    <p:notesMasterId r:id="rId15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sldSz cx="12192000" cy="6858000"/>
  <p:notesSz cx="6858000" cy="9144000"/>
  <p:embeddedFontLst>
    <p:embeddedFont>
      <p:font typeface="Alexandria" pitchFamily="2" charset="-78"/>
      <p:regular r:id="rId16"/>
      <p:bold r:id="rId17"/>
      <p:boldItalic r:id="rId1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Alexandria"/>
        <a:ea typeface="Alexandria"/>
        <a:cs typeface="Alexandria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Alexandria"/>
        <a:ea typeface="Alexandria"/>
        <a:cs typeface="Alexandria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Alexandria"/>
        <a:ea typeface="Alexandria"/>
        <a:cs typeface="Alexandria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Alexandria"/>
        <a:ea typeface="Alexandria"/>
        <a:cs typeface="Alexandria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Alexandria"/>
        <a:ea typeface="Alexandria"/>
        <a:cs typeface="Alexandria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Alexandria"/>
        <a:ea typeface="Alexandria"/>
        <a:cs typeface="Alexandria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Alexandria"/>
        <a:ea typeface="Alexandria"/>
        <a:cs typeface="Alexandria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Alexandria"/>
        <a:ea typeface="Alexandria"/>
        <a:cs typeface="Alexandria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Alexandria"/>
        <a:ea typeface="Alexandria"/>
        <a:cs typeface="Alexandria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4" d="100"/>
          <a:sy n="104" d="100"/>
        </p:scale>
        <p:origin x="284" y="8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3.fntdata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2.fntdata"/><Relationship Id="rId2" Type="http://schemas.openxmlformats.org/officeDocument/2006/relationships/slide" Target="slides/slide1.xml"/><Relationship Id="rId16" Type="http://schemas.openxmlformats.org/officeDocument/2006/relationships/font" Target="fonts/font1.fntdata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"/>
          <p:cNvSpPr>
            <a:spLocks noGrp="1"/>
          </p:cNvSpPr>
          <p:nvPr>
            <p:ph type="hdr" sz="quarter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3" name="Date Placeholder"/>
          <p:cNvSpPr>
            <a:spLocks noGrp="1"/>
          </p:cNvSpPr>
          <p:nvPr>
            <p:ph type="dt" sz="quarter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4" name="Slide Image Placeholder"/>
          <p:cNvSpPr>
            <a:spLocks noGrp="1" noRot="1" noChangeAspect="1"/>
          </p:cNvSpPr>
          <p:nvPr>
            <p:ph type="sldImg" idx="2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5" name="Notes Placeholder"/>
          <p:cNvSpPr>
            <a:spLocks noGrp="1"/>
          </p:cNvSpPr>
          <p:nvPr>
            <p:ph type="body" sz="quarter" idx="3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6" name="Footer Placeholder"/>
          <p:cNvSpPr>
            <a:spLocks noGrp="1"/>
          </p:cNvSpPr>
          <p:nvPr>
            <p:ph type="ftr" sz="quarter" idx="4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7" name="Slide Number Placeholder"/>
          <p:cNvSpPr>
            <a:spLocks noGrp="1"/>
          </p:cNvSpPr>
          <p:nvPr>
            <p:ph type="sldNum" sz="quarter" idx="5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/>
    </a:lvl1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r" rtl="0"/>
            <a:r>
              <a:rPr>
                <a:latin typeface="Alexandria"/>
                <a:cs typeface="Alexandria"/>
              </a:rPr>
              <a:t>غلاف بروفايل SC Smart Core. الصورة البصرية تجريدية ولا تمثل مشروعًا فعليًا.‏</a:t>
            </a:r>
            <a:endParaRPr lang="ar-SA" altLang="en-US">
              <a:latin typeface="Alexandria"/>
              <a:ea typeface="Alexandria"/>
              <a:cs typeface="Alexandria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r" rtl="0"/>
            <a:endParaRPr lang="ar-SA" altLang="en-US" dirty="0">
              <a:latin typeface="Alexandria"/>
              <a:ea typeface="Alexandria"/>
              <a:cs typeface="Alexandria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r" rtl="0"/>
            <a:r>
              <a:rPr>
                <a:latin typeface="Alexandria"/>
                <a:cs typeface="Alexandria"/>
              </a:rPr>
              <a:t>الصورة مولدة خصيصًا للعرض كتصور لمنظومة برمجية مترابطة، ولا تمثل منتجًا فعليًا.‏</a:t>
            </a:r>
            <a:endParaRPr lang="ar-SA" altLang="en-US">
              <a:latin typeface="Alexandria"/>
              <a:ea typeface="Alexandria"/>
              <a:cs typeface="Alexandria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r" rtl="0"/>
            <a:r>
              <a:rPr>
                <a:latin typeface="Alexandria"/>
                <a:cs typeface="Alexandria"/>
              </a:rPr>
              <a:t>الصورة البصرية مولدة سابقًا للهوية التقنية ولا تمثل بنية عميل فعلية.‏</a:t>
            </a:r>
            <a:endParaRPr lang="ar-SA" altLang="en-US">
              <a:latin typeface="Alexandria"/>
              <a:ea typeface="Alexandria"/>
              <a:cs typeface="Alexandria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r" rtl="0"/>
            <a:endParaRPr lang="ar-SA" altLang="en-US" dirty="0">
              <a:latin typeface="Alexandria"/>
              <a:ea typeface="Alexandria"/>
              <a:cs typeface="Alexandria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r" rtl="0"/>
            <a:endParaRPr lang="ar-SA" altLang="en-US" dirty="0">
              <a:latin typeface="Alexandria"/>
              <a:ea typeface="Alexandria"/>
              <a:cs typeface="Alexandria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r" rtl="0"/>
            <a:endParaRPr lang="ar-SA" altLang="en-US" dirty="0">
              <a:latin typeface="Alexandria"/>
              <a:ea typeface="Alexandria"/>
              <a:cs typeface="Alexandria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Mast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Alexandria"/>
          <a:ea typeface="Alexandria"/>
          <a:cs typeface="Alexandria"/>
        </a:defRPr>
      </a:lvl1pPr>
    </p:titleStyle>
    <p:bodyStyle>
      <a:lvl1pPr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Alexandria"/>
          <a:ea typeface="Alexandria"/>
          <a:cs typeface="Alexandria"/>
        </a:defRPr>
      </a:lvl1pPr>
      <a:lvl2pPr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Alexandria"/>
          <a:ea typeface="Alexandria"/>
          <a:cs typeface="Alexandria"/>
        </a:defRPr>
      </a:lvl2pPr>
      <a:lvl3pPr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Alexandria"/>
          <a:ea typeface="Alexandria"/>
          <a:cs typeface="Alexandria"/>
        </a:defRPr>
      </a:lvl3pPr>
      <a:lvl4pPr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Alexandria"/>
          <a:ea typeface="Alexandria"/>
          <a:cs typeface="Alexandria"/>
        </a:defRPr>
      </a:lvl4pPr>
      <a:lvl5pPr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Alexandria"/>
          <a:ea typeface="Alexandria"/>
          <a:cs typeface="Alexandria"/>
        </a:defRPr>
      </a:lvl5pPr>
      <a:lvl6pPr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Alexandria"/>
          <a:ea typeface="Alexandria"/>
          <a:cs typeface="Alexandria"/>
        </a:defRPr>
      </a:lvl6pPr>
      <a:lvl7pPr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Alexandria"/>
          <a:ea typeface="Alexandria"/>
          <a:cs typeface="Alexandria"/>
        </a:defRPr>
      </a:lvl7pPr>
      <a:lvl8pPr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Alexandria"/>
          <a:ea typeface="Alexandria"/>
          <a:cs typeface="Alexandria"/>
        </a:defRPr>
      </a:lvl8pPr>
      <a:lvl9pPr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Alexandria"/>
          <a:ea typeface="Alexandria"/>
          <a:cs typeface="Alexandria"/>
        </a:defRPr>
      </a:lvl9pPr>
    </p:bodyStyle>
    <p:otherStyle>
      <a:lvl1pPr marL="0" algn="l">
        <a:buNone/>
        <a:defRPr sz="1800">
          <a:solidFill>
            <a:schemeClr val="tx1"/>
          </a:solidFill>
          <a:latin typeface="Alexandria"/>
          <a:ea typeface="Alexandria"/>
          <a:cs typeface="Alexandria"/>
        </a:defRPr>
      </a:lvl1pPr>
      <a:lvl2pPr marL="457200" algn="l">
        <a:buNone/>
        <a:defRPr sz="1800">
          <a:solidFill>
            <a:schemeClr val="tx1"/>
          </a:solidFill>
          <a:latin typeface="Alexandria"/>
          <a:ea typeface="Alexandria"/>
          <a:cs typeface="Alexandria"/>
        </a:defRPr>
      </a:lvl2pPr>
      <a:lvl3pPr marL="914400" algn="l">
        <a:buNone/>
        <a:defRPr sz="1800">
          <a:solidFill>
            <a:schemeClr val="tx1"/>
          </a:solidFill>
          <a:latin typeface="Alexandria"/>
          <a:ea typeface="Alexandria"/>
          <a:cs typeface="Alexandria"/>
        </a:defRPr>
      </a:lvl3pPr>
      <a:lvl4pPr marL="1371600" algn="l">
        <a:buNone/>
        <a:defRPr sz="1800">
          <a:solidFill>
            <a:schemeClr val="tx1"/>
          </a:solidFill>
          <a:latin typeface="Alexandria"/>
          <a:ea typeface="Alexandria"/>
          <a:cs typeface="Alexandria"/>
        </a:defRPr>
      </a:lvl4pPr>
      <a:lvl5pPr marL="1828800" algn="l">
        <a:buNone/>
        <a:defRPr sz="1800">
          <a:solidFill>
            <a:schemeClr val="tx1"/>
          </a:solidFill>
          <a:latin typeface="Alexandria"/>
          <a:ea typeface="Alexandria"/>
          <a:cs typeface="Alexandria"/>
        </a:defRPr>
      </a:lvl5pPr>
      <a:lvl6pPr marL="2286000" algn="l">
        <a:buNone/>
        <a:defRPr sz="1800">
          <a:solidFill>
            <a:schemeClr val="tx1"/>
          </a:solidFill>
          <a:latin typeface="Alexandria"/>
          <a:ea typeface="Alexandria"/>
          <a:cs typeface="Alexandria"/>
        </a:defRPr>
      </a:lvl6pPr>
      <a:lvl7pPr marL="2743200" algn="l">
        <a:buNone/>
        <a:defRPr sz="1800">
          <a:solidFill>
            <a:schemeClr val="tx1"/>
          </a:solidFill>
          <a:latin typeface="Alexandria"/>
          <a:ea typeface="Alexandria"/>
          <a:cs typeface="Alexandria"/>
        </a:defRPr>
      </a:lvl7pPr>
      <a:lvl8pPr marL="3200400" algn="l">
        <a:buNone/>
        <a:defRPr sz="1800">
          <a:solidFill>
            <a:schemeClr val="tx1"/>
          </a:solidFill>
          <a:latin typeface="Alexandria"/>
          <a:ea typeface="Alexandria"/>
          <a:cs typeface="Alexandria"/>
        </a:defRPr>
      </a:lvl8pPr>
      <a:lvl9pPr marL="3657600" algn="l">
        <a:buNone/>
        <a:defRPr sz="1800">
          <a:solidFill>
            <a:schemeClr val="tx1"/>
          </a:solidFill>
          <a:latin typeface="Alexandria"/>
          <a:ea typeface="Alexandria"/>
          <a:cs typeface="Alexandria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rcRect t="27" b="2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C077620B-6A71-4EA1-8935-2C356AA14D1B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B1025">
              <a:alpha val="48000"/>
            </a:srgbClr>
          </a:solidFill>
          <a:ln w="0">
            <a:noFill/>
            <a:prstDash val="solid"/>
          </a:ln>
        </p:spPr>
        <p:txBody>
          <a:bodyPr wrap="square"/>
          <a:lstStyle/>
          <a:p>
            <a:pPr>
              <a:lnSpc>
                <a:spcPct val="135000"/>
              </a:lnSpc>
              <a:spcBef>
                <a:spcPts val="400"/>
              </a:spcBef>
              <a:spcAft>
                <a:spcPts val="800"/>
              </a:spcAft>
            </a:pPr>
            <a:endParaRPr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1E57D3FF-829B-4951-9DB5-96DB68E846D6}"/>
              </a:ext>
            </a:extLst>
          </p:cNvPr>
          <p:cNvSpPr>
            <a:spLocks noGrp="1"/>
          </p:cNvSpPr>
          <p:nvPr/>
        </p:nvSpPr>
        <p:spPr>
          <a:xfrm>
            <a:off x="6572250" y="0"/>
            <a:ext cx="5619750" cy="6858000"/>
          </a:xfrm>
          <a:prstGeom prst="rect">
            <a:avLst/>
          </a:prstGeom>
          <a:solidFill>
            <a:srgbClr val="181331">
              <a:alpha val="86000"/>
            </a:srgbClr>
          </a:solidFill>
          <a:ln w="0">
            <a:noFill/>
            <a:prstDash val="solid"/>
          </a:ln>
        </p:spPr>
        <p:txBody>
          <a:bodyPr wrap="square"/>
          <a:lstStyle/>
          <a:p>
            <a:pPr>
              <a:lnSpc>
                <a:spcPct val="135000"/>
              </a:lnSpc>
              <a:spcBef>
                <a:spcPts val="400"/>
              </a:spcBef>
              <a:spcAft>
                <a:spcPts val="800"/>
              </a:spcAft>
            </a:pPr>
            <a:endParaRPr/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4"/>
          <a:stretch/>
        </p:blipFill>
        <p:spPr>
          <a:xfrm>
            <a:off x="7810500" y="762000"/>
            <a:ext cx="3429000" cy="2743200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267CDDB1-0EDC-4D97-9596-D59513341A6B}"/>
              </a:ext>
            </a:extLst>
          </p:cNvPr>
          <p:cNvSpPr>
            <a:spLocks noGrp="1"/>
          </p:cNvSpPr>
          <p:nvPr/>
        </p:nvSpPr>
        <p:spPr>
          <a:xfrm>
            <a:off x="6858000" y="3752850"/>
            <a:ext cx="4381500" cy="704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/>
          <a:p>
            <a:pPr algn="r" rtl="0">
              <a:lnSpc>
                <a:spcPct val="135000"/>
              </a:lnSpc>
              <a:spcBef>
                <a:spcPts val="400"/>
              </a:spcBef>
              <a:spcAft>
                <a:spcPts val="800"/>
              </a:spcAft>
              <a:defRPr lang="ar-SA" altLang="en-US" sz="3825" b="1">
                <a:solidFill>
                  <a:srgbClr val="FFFFFF"/>
                </a:solidFill>
                <a:latin typeface="Alexandria"/>
                <a:ea typeface="Alexandria"/>
                <a:cs typeface="Alexandria"/>
              </a:defRPr>
            </a:pPr>
            <a:endParaRPr lang="ar-JO" altLang="en-US" sz="2600" b="1" dirty="0">
              <a:solidFill>
                <a:srgbClr val="FFFFFF"/>
              </a:solidFill>
              <a:latin typeface="Alexandria" panose="020B0603030403030204" pitchFamily="34" charset="-78"/>
              <a:ea typeface="Alexandria"/>
              <a:cs typeface="Alexandria" panose="020B0603030403030204" pitchFamily="34" charset="-78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926BA890-D943-453F-BF98-EFCF0680227E}"/>
              </a:ext>
            </a:extLst>
          </p:cNvPr>
          <p:cNvSpPr>
            <a:spLocks noGrp="1"/>
          </p:cNvSpPr>
          <p:nvPr/>
        </p:nvSpPr>
        <p:spPr>
          <a:xfrm>
            <a:off x="7219311" y="3364530"/>
            <a:ext cx="4453097" cy="1481489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/>
          <a:p>
            <a:pPr algn="r" rtl="1">
              <a:lnSpc>
                <a:spcPct val="135000"/>
              </a:lnSpc>
              <a:spcBef>
                <a:spcPts val="400"/>
              </a:spcBef>
              <a:spcAft>
                <a:spcPts val="800"/>
              </a:spcAft>
              <a:defRPr lang="ar-SA" altLang="en-US" sz="1200" b="0">
                <a:latin typeface="Alexandria"/>
                <a:ea typeface="Alexandria"/>
                <a:cs typeface="Alexandria"/>
              </a:defRPr>
            </a:pPr>
            <a:r>
              <a:rPr lang="ar-SA" altLang="en-US" sz="1300" b="0" dirty="0">
                <a:solidFill>
                  <a:schemeClr val="bg1"/>
                </a:solidFill>
                <a:latin typeface="Alexandria" panose="020B0702040204020203" pitchFamily="34" charset="0"/>
                <a:ea typeface="Alexandria"/>
                <a:cs typeface="Alexandria" panose="020B0702040204020203" pitchFamily="34" charset="0"/>
              </a:rPr>
              <a:t>شريك تقني للمنشآت في المملكة العربية السعودية. نصمّم أنظمة وتجارب رقمية عملية، ونبنيها بوضوح من الفكرة حتى التشغيل.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C30059EE-C173-49DF-B6CA-7A9BE3A9A8F5}"/>
              </a:ext>
            </a:extLst>
          </p:cNvPr>
          <p:cNvSpPr>
            <a:spLocks noGrp="1"/>
          </p:cNvSpPr>
          <p:nvPr/>
        </p:nvSpPr>
        <p:spPr>
          <a:xfrm>
            <a:off x="10287000" y="6115050"/>
            <a:ext cx="9525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/>
          <a:p>
            <a:pPr algn="r">
              <a:lnSpc>
                <a:spcPct val="135000"/>
              </a:lnSpc>
              <a:spcBef>
                <a:spcPts val="400"/>
              </a:spcBef>
              <a:spcAft>
                <a:spcPts val="800"/>
              </a:spcAft>
              <a:defRPr sz="1425" b="1">
                <a:solidFill>
                  <a:srgbClr val="D8D2E6"/>
                </a:solidFill>
                <a:latin typeface="Alexandria"/>
                <a:ea typeface="Alexandria"/>
                <a:cs typeface="Alexandria"/>
              </a:defRPr>
            </a:pPr>
            <a:r>
              <a:rPr sz="1050" b="0" dirty="0">
                <a:solidFill>
                  <a:srgbClr val="FFFFFF"/>
                </a:solidFill>
                <a:latin typeface="Alexandria"/>
                <a:ea typeface="Alexandria"/>
                <a:cs typeface="Alexandria"/>
              </a:rPr>
              <a:t>2026</a:t>
            </a:r>
          </a:p>
        </p:txBody>
      </p:sp>
    </p:spTree>
    <p:extLst>
      <p:ext uri="{BB962C8B-B14F-4D97-AF65-F5344CB8AC3E}">
        <p14:creationId xmlns:p14="http://schemas.microsoft.com/office/powerpoint/2010/main" val="53054455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/>
          <p:cNvPicPr>
            <a:picLocks noChangeAspect="1"/>
          </p:cNvPicPr>
          <p:nvPr/>
        </p:nvPicPr>
        <p:blipFill>
          <a:blip r:embed="rId3"/>
          <a:srcRect t="27" b="2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53A9C8A0-590B-4C83-995C-530168E0D125}"/>
              </a:ext>
            </a:extLst>
          </p:cNvPr>
          <p:cNvSpPr>
            <a:spLocks noGrp="1"/>
          </p:cNvSpPr>
          <p:nvPr/>
        </p:nvSpPr>
        <p:spPr>
          <a:xfrm>
            <a:off x="5715000" y="0"/>
            <a:ext cx="6477000" cy="6858000"/>
          </a:xfrm>
          <a:prstGeom prst="rect">
            <a:avLst/>
          </a:prstGeom>
          <a:solidFill>
            <a:srgbClr val="0B1025">
              <a:alpha val="88000"/>
            </a:srgbClr>
          </a:solidFill>
          <a:ln w="0">
            <a:noFill/>
            <a:prstDash val="solid"/>
          </a:ln>
        </p:spPr>
        <p:txBody>
          <a:bodyPr wrap="square"/>
          <a:lstStyle/>
          <a:p>
            <a:pPr>
              <a:lnSpc>
                <a:spcPct val="135000"/>
              </a:lnSpc>
              <a:spcBef>
                <a:spcPts val="400"/>
              </a:spcBef>
              <a:spcAft>
                <a:spcPts val="800"/>
              </a:spcAft>
            </a:pPr>
            <a:endParaRPr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C9B1CAD4-7C11-4522-A7E1-63F4CE1A7DF2}"/>
              </a:ext>
            </a:extLst>
          </p:cNvPr>
          <p:cNvSpPr>
            <a:spLocks noGrp="1"/>
          </p:cNvSpPr>
          <p:nvPr/>
        </p:nvSpPr>
        <p:spPr>
          <a:xfrm>
            <a:off x="400050" y="6381750"/>
            <a:ext cx="6858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35000"/>
              </a:lnSpc>
              <a:spcBef>
                <a:spcPts val="400"/>
              </a:spcBef>
              <a:spcAft>
                <a:spcPts val="800"/>
              </a:spcAft>
              <a:defRPr sz="1275" b="1">
                <a:solidFill>
                  <a:srgbClr val="6EF3E0"/>
                </a:solidFill>
                <a:latin typeface="Alexandria"/>
                <a:ea typeface="Alexandria"/>
                <a:cs typeface="Alexandria"/>
              </a:defRPr>
            </a:pPr>
            <a:r>
              <a:rPr sz="1000" b="1">
                <a:solidFill>
                  <a:srgbClr val="6EF3E0"/>
                </a:solidFill>
                <a:latin typeface="Alexandria"/>
                <a:ea typeface="Alexandria"/>
                <a:cs typeface="Alexandria"/>
              </a:rPr>
              <a:t>02</a:t>
            </a:r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4AD02F12-F1CB-4102-968F-2F3E2C3DF460}"/>
              </a:ext>
            </a:extLst>
          </p:cNvPr>
          <p:cNvSpPr>
            <a:spLocks noGrp="1"/>
          </p:cNvSpPr>
          <p:nvPr/>
        </p:nvSpPr>
        <p:spPr>
          <a:xfrm>
            <a:off x="11563350" y="457200"/>
            <a:ext cx="66675" cy="495300"/>
          </a:xfrm>
          <a:prstGeom prst="roundRect">
            <a:avLst>
              <a:gd name="adj" fmla="val 50000"/>
            </a:avLst>
          </a:prstGeom>
          <a:solidFill>
            <a:srgbClr val="6EF3E0"/>
          </a:solidFill>
          <a:ln w="0">
            <a:noFill/>
            <a:prstDash val="solid"/>
          </a:ln>
        </p:spPr>
        <p:txBody>
          <a:bodyPr wrap="square"/>
          <a:lstStyle/>
          <a:p>
            <a:pPr>
              <a:lnSpc>
                <a:spcPct val="135000"/>
              </a:lnSpc>
              <a:spcBef>
                <a:spcPts val="400"/>
              </a:spcBef>
              <a:spcAft>
                <a:spcPts val="800"/>
              </a:spcAft>
            </a:pPr>
            <a:endParaRPr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48733528-1AC2-4C6D-BAA1-A13E9C4F2790}"/>
              </a:ext>
            </a:extLst>
          </p:cNvPr>
          <p:cNvSpPr>
            <a:spLocks noGrp="1"/>
          </p:cNvSpPr>
          <p:nvPr/>
        </p:nvSpPr>
        <p:spPr>
          <a:xfrm>
            <a:off x="7143750" y="419100"/>
            <a:ext cx="4286250" cy="666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ctr">
            <a:noAutofit/>
          </a:bodyPr>
          <a:lstStyle/>
          <a:p>
            <a:pPr algn="r" rtl="0">
              <a:lnSpc>
                <a:spcPct val="135000"/>
              </a:lnSpc>
              <a:spcBef>
                <a:spcPts val="400"/>
              </a:spcBef>
              <a:spcAft>
                <a:spcPts val="800"/>
              </a:spcAft>
              <a:defRPr lang="ar-SA" altLang="en-US" sz="3000" b="1">
                <a:solidFill>
                  <a:srgbClr val="FFFFFF"/>
                </a:solidFill>
                <a:latin typeface="Alexandria"/>
                <a:ea typeface="Alexandria"/>
                <a:cs typeface="Alexandria"/>
              </a:defRPr>
            </a:pPr>
            <a:r>
              <a:rPr lang="ar-SA" altLang="en-US" sz="1600" b="1" dirty="0">
                <a:solidFill>
                  <a:srgbClr val="FFFFFF"/>
                </a:solidFill>
                <a:latin typeface="Alexandria"/>
                <a:ea typeface="Alexandria"/>
                <a:cs typeface="Alexandria"/>
              </a:rPr>
              <a:t>عن الشركة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B8295CC5-9CA7-4245-B80D-289B5CE4B03C}"/>
              </a:ext>
            </a:extLst>
          </p:cNvPr>
          <p:cNvSpPr>
            <a:spLocks noGrp="1"/>
          </p:cNvSpPr>
          <p:nvPr/>
        </p:nvSpPr>
        <p:spPr>
          <a:xfrm>
            <a:off x="6715125" y="1381125"/>
            <a:ext cx="4714875" cy="1874519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/>
          <a:p>
            <a:pPr algn="r" rtl="0">
              <a:lnSpc>
                <a:spcPct val="135000"/>
              </a:lnSpc>
              <a:spcBef>
                <a:spcPts val="200"/>
              </a:spcBef>
              <a:spcAft>
                <a:spcPts val="800"/>
              </a:spcAft>
              <a:defRPr lang="ar-SA" altLang="en-US" sz="2025" b="0">
                <a:solidFill>
                  <a:srgbClr val="FFFFFF"/>
                </a:solidFill>
                <a:latin typeface="Alexandria"/>
                <a:ea typeface="Alexandria"/>
                <a:cs typeface="Alexandria"/>
              </a:defRPr>
            </a:pPr>
            <a:r>
              <a:rPr lang="ar-SA" altLang="en-US" sz="1150" b="0" dirty="0">
                <a:latin typeface="Alexandria"/>
                <a:cs typeface="Alexandria"/>
              </a:rPr>
              <a:t>فريق هندسي يربط فهم العمليات بالتصميم والتطوير والتشغيل، ليخرج العميل بمنتج رقمي واضح يمكن متابعته وتوسيعه دون تعقيد زائد.</a:t>
            </a:r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447C9A46-E211-4F67-9AA7-32265AD34724}"/>
              </a:ext>
            </a:extLst>
          </p:cNvPr>
          <p:cNvSpPr>
            <a:spLocks noGrp="1"/>
          </p:cNvSpPr>
          <p:nvPr/>
        </p:nvSpPr>
        <p:spPr>
          <a:xfrm>
            <a:off x="11372850" y="3543300"/>
            <a:ext cx="57150" cy="590550"/>
          </a:xfrm>
          <a:prstGeom prst="roundRect">
            <a:avLst>
              <a:gd name="adj" fmla="val 50000"/>
            </a:avLst>
          </a:prstGeom>
          <a:solidFill>
            <a:srgbClr val="6EF3E0"/>
          </a:solidFill>
          <a:ln w="0">
            <a:noFill/>
            <a:prstDash val="solid"/>
          </a:ln>
        </p:spPr>
        <p:txBody>
          <a:bodyPr wrap="square"/>
          <a:lstStyle/>
          <a:p>
            <a:pPr>
              <a:lnSpc>
                <a:spcPct val="135000"/>
              </a:lnSpc>
              <a:spcBef>
                <a:spcPts val="400"/>
              </a:spcBef>
              <a:spcAft>
                <a:spcPts val="800"/>
              </a:spcAft>
            </a:pPr>
            <a:endParaRPr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015FF568-AA3A-42CF-9338-1D108D03CE64}"/>
              </a:ext>
            </a:extLst>
          </p:cNvPr>
          <p:cNvSpPr>
            <a:spLocks noGrp="1"/>
          </p:cNvSpPr>
          <p:nvPr/>
        </p:nvSpPr>
        <p:spPr>
          <a:xfrm>
            <a:off x="6715125" y="3524250"/>
            <a:ext cx="4505325" cy="361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/>
          <a:p>
            <a:pPr algn="r" rtl="0">
              <a:lnSpc>
                <a:spcPct val="135000"/>
              </a:lnSpc>
              <a:spcBef>
                <a:spcPts val="200"/>
              </a:spcBef>
              <a:spcAft>
                <a:spcPts val="800"/>
              </a:spcAft>
              <a:defRPr lang="ar-SA" altLang="en-US" sz="1875" b="1">
                <a:solidFill>
                  <a:srgbClr val="FFFFFF"/>
                </a:solidFill>
                <a:latin typeface="Alexandria"/>
                <a:ea typeface="Alexandria"/>
                <a:cs typeface="Alexandria"/>
              </a:defRPr>
            </a:pPr>
            <a:r>
              <a:rPr lang="ar-SA" altLang="en-US" sz="1250" b="1" dirty="0">
                <a:solidFill>
                  <a:srgbClr val="FFFFFF"/>
                </a:solidFill>
                <a:latin typeface="Alexandria"/>
                <a:ea typeface="Alexandria"/>
                <a:cs typeface="Alexandria"/>
              </a:rPr>
              <a:t>نبدأ من احتياج العمل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A7650F4-A977-410D-8DAF-03DDEAB5D2CB}"/>
              </a:ext>
            </a:extLst>
          </p:cNvPr>
          <p:cNvSpPr>
            <a:spLocks noGrp="1"/>
          </p:cNvSpPr>
          <p:nvPr/>
        </p:nvSpPr>
        <p:spPr>
          <a:xfrm>
            <a:off x="6715125" y="3933825"/>
            <a:ext cx="4505325" cy="96012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/>
          <a:p>
            <a:pPr algn="r" rtl="0">
              <a:lnSpc>
                <a:spcPct val="135000"/>
              </a:lnSpc>
              <a:spcBef>
                <a:spcPts val="200"/>
              </a:spcBef>
              <a:spcAft>
                <a:spcPts val="800"/>
              </a:spcAft>
              <a:defRPr lang="ar-SA" altLang="en-US" sz="1650" b="0">
                <a:solidFill>
                  <a:srgbClr val="E7E3EF"/>
                </a:solidFill>
                <a:latin typeface="Alexandria"/>
                <a:ea typeface="Alexandria"/>
                <a:cs typeface="Alexandria"/>
              </a:defRPr>
            </a:pPr>
            <a:r>
              <a:rPr lang="ar-SA" altLang="en-US" sz="1100" b="0" dirty="0">
                <a:latin typeface="Alexandria"/>
                <a:ea typeface="Alexandria"/>
                <a:cs typeface="Alexandria"/>
              </a:rPr>
              <a:t>نحلّل المشكلة والنتيجة المطلوبة أولاً، ثم نختار التقنية المناسبة </a:t>
            </a:r>
            <a:r>
              <a:rPr lang="ar-JO" altLang="en-US" sz="1100" b="0" dirty="0">
                <a:latin typeface="Alexandria"/>
                <a:ea typeface="Alexandria"/>
                <a:cs typeface="Alexandria"/>
              </a:rPr>
              <a:t>بمهام</a:t>
            </a:r>
            <a:r>
              <a:rPr lang="ar-SA" altLang="en-US" sz="1100" b="0" dirty="0">
                <a:latin typeface="Alexandria"/>
                <a:ea typeface="Alexandria"/>
                <a:cs typeface="Alexandria"/>
              </a:rPr>
              <a:t> واضحة ومحددة.</a:t>
            </a:r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197EC6D2-0C44-46AA-9F2D-C3E94D4EE7C4}"/>
              </a:ext>
            </a:extLst>
          </p:cNvPr>
          <p:cNvSpPr>
            <a:spLocks noGrp="1"/>
          </p:cNvSpPr>
          <p:nvPr/>
        </p:nvSpPr>
        <p:spPr>
          <a:xfrm>
            <a:off x="11372850" y="4876800"/>
            <a:ext cx="57150" cy="590550"/>
          </a:xfrm>
          <a:prstGeom prst="roundRect">
            <a:avLst>
              <a:gd name="adj" fmla="val 50000"/>
            </a:avLst>
          </a:prstGeom>
          <a:solidFill>
            <a:srgbClr val="9B6BF2"/>
          </a:solidFill>
          <a:ln w="0">
            <a:noFill/>
            <a:prstDash val="solid"/>
          </a:ln>
        </p:spPr>
        <p:txBody>
          <a:bodyPr wrap="square"/>
          <a:lstStyle/>
          <a:p>
            <a:pPr>
              <a:lnSpc>
                <a:spcPct val="135000"/>
              </a:lnSpc>
              <a:spcBef>
                <a:spcPts val="400"/>
              </a:spcBef>
              <a:spcAft>
                <a:spcPts val="800"/>
              </a:spcAft>
            </a:pPr>
            <a:endParaRPr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49302FE5-853A-4CBC-BCC9-5552BFF1D531}"/>
              </a:ext>
            </a:extLst>
          </p:cNvPr>
          <p:cNvSpPr>
            <a:spLocks noGrp="1"/>
          </p:cNvSpPr>
          <p:nvPr/>
        </p:nvSpPr>
        <p:spPr>
          <a:xfrm>
            <a:off x="6715125" y="4857750"/>
            <a:ext cx="4505325" cy="361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/>
          <a:p>
            <a:pPr algn="r" rtl="0">
              <a:lnSpc>
                <a:spcPct val="135000"/>
              </a:lnSpc>
              <a:spcBef>
                <a:spcPts val="200"/>
              </a:spcBef>
              <a:spcAft>
                <a:spcPts val="800"/>
              </a:spcAft>
              <a:defRPr lang="ar-SA" altLang="en-US" sz="1875" b="1">
                <a:solidFill>
                  <a:srgbClr val="FFFFFF"/>
                </a:solidFill>
                <a:latin typeface="Alexandria"/>
                <a:ea typeface="Alexandria"/>
                <a:cs typeface="Alexandria"/>
              </a:defRPr>
            </a:pPr>
            <a:r>
              <a:rPr lang="ar-JO" altLang="en-US" sz="1250" b="1" dirty="0">
                <a:solidFill>
                  <a:srgbClr val="FFFFFF"/>
                </a:solidFill>
                <a:latin typeface="Alexandria"/>
                <a:ea typeface="Alexandria"/>
                <a:cs typeface="Alexandria"/>
              </a:rPr>
              <a:t>من البداية حتى الاطلاق</a:t>
            </a:r>
            <a:endParaRPr lang="ar-SA" altLang="en-US" sz="1250" b="1" dirty="0">
              <a:solidFill>
                <a:srgbClr val="FFFFFF"/>
              </a:solidFill>
              <a:latin typeface="Alexandria"/>
              <a:ea typeface="Alexandria"/>
              <a:cs typeface="Alexandria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1FB52AF8-7C25-4269-8FF9-7217B29C70A3}"/>
              </a:ext>
            </a:extLst>
          </p:cNvPr>
          <p:cNvSpPr>
            <a:spLocks noGrp="1"/>
          </p:cNvSpPr>
          <p:nvPr/>
        </p:nvSpPr>
        <p:spPr>
          <a:xfrm>
            <a:off x="6715125" y="5267325"/>
            <a:ext cx="4505325" cy="96012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/>
          <a:p>
            <a:pPr algn="r" rtl="0">
              <a:lnSpc>
                <a:spcPct val="135000"/>
              </a:lnSpc>
              <a:spcBef>
                <a:spcPts val="200"/>
              </a:spcBef>
              <a:spcAft>
                <a:spcPts val="800"/>
              </a:spcAft>
              <a:defRPr lang="ar-SA" altLang="en-US" sz="1650" b="0">
                <a:solidFill>
                  <a:srgbClr val="E7E3EF"/>
                </a:solidFill>
                <a:latin typeface="Alexandria"/>
                <a:ea typeface="Alexandria"/>
                <a:cs typeface="Alexandria"/>
              </a:defRPr>
            </a:pPr>
            <a:r>
              <a:rPr lang="ar-SA" altLang="en-US" sz="1100" b="0" dirty="0">
                <a:latin typeface="Alexandria"/>
                <a:ea typeface="Alexandria"/>
                <a:cs typeface="Alexandria"/>
              </a:rPr>
              <a:t>مراحل واضحة، مخرجات قابلة للمراجعة، وقناة تواصل واحدة من البداية حتى الإطلاق.</a:t>
            </a:r>
          </a:p>
        </p:txBody>
      </p:sp>
    </p:spTree>
    <p:extLst>
      <p:ext uri="{BB962C8B-B14F-4D97-AF65-F5344CB8AC3E}">
        <p14:creationId xmlns:p14="http://schemas.microsoft.com/office/powerpoint/2010/main" val="186246442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5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E157149E-966F-4973-A764-51A92BA726FB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3714750" cy="6858000"/>
          </a:xfrm>
          <a:prstGeom prst="rect">
            <a:avLst/>
          </a:prstGeom>
          <a:solidFill>
            <a:srgbClr val="181331"/>
          </a:solidFill>
          <a:ln w="0">
            <a:noFill/>
            <a:prstDash val="solid"/>
          </a:ln>
        </p:spPr>
        <p:txBody>
          <a:bodyPr wrap="square"/>
          <a:lstStyle/>
          <a:p>
            <a:pPr>
              <a:lnSpc>
                <a:spcPct val="135000"/>
              </a:lnSpc>
              <a:spcBef>
                <a:spcPts val="400"/>
              </a:spcBef>
              <a:spcAft>
                <a:spcPts val="800"/>
              </a:spcAft>
            </a:pPr>
            <a:endParaRPr/>
          </a:p>
        </p:txBody>
      </p:sp>
      <p:pic>
        <p:nvPicPr>
          <p:cNvPr id="14" name="Picture 13"/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571500" y="2305050"/>
            <a:ext cx="2571750" cy="2057400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80218F42-873E-4AF6-97BC-5016B2E4035F}"/>
              </a:ext>
            </a:extLst>
          </p:cNvPr>
          <p:cNvSpPr>
            <a:spLocks noGrp="1"/>
          </p:cNvSpPr>
          <p:nvPr/>
        </p:nvSpPr>
        <p:spPr>
          <a:xfrm>
            <a:off x="400050" y="6381750"/>
            <a:ext cx="6858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/>
          <a:lstStyle/>
          <a:p>
            <a:pPr algn="r" rtl="1">
              <a:lnSpc>
                <a:spcPct val="135000"/>
              </a:lnSpc>
              <a:spcBef>
                <a:spcPts val="0"/>
              </a:spcBef>
              <a:spcAft>
                <a:spcPts val="600"/>
              </a:spcAft>
              <a:defRPr sz="1275" b="1">
                <a:solidFill>
                  <a:srgbClr val="6EF3E0"/>
                </a:solidFill>
                <a:latin typeface="Alexandria"/>
                <a:ea typeface="Alexandria"/>
                <a:cs typeface="Alexandria"/>
              </a:defRPr>
            </a:pPr>
            <a:r>
              <a:rPr sz="1100" b="1">
                <a:solidFill>
                  <a:srgbClr val="83E0CF"/>
                </a:solidFill>
                <a:latin typeface="Alexandria"/>
                <a:ea typeface="Alexandria"/>
                <a:cs typeface="Alexandria"/>
              </a:rPr>
              <a:t>03</a:t>
            </a: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F63B8572-7CEC-47D4-DD01-8EEB1FE2043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/>
        </p:blipFill>
        <p:spPr>
          <a:xfrm>
            <a:off x="142875" y="1847850"/>
            <a:ext cx="3429000" cy="2743200"/>
          </a:xfrm>
          <a:prstGeom prst="rect">
            <a:avLst/>
          </a:prstGeom>
        </p:spPr>
      </p:pic>
      <p:sp>
        <p:nvSpPr>
          <p:cNvPr id="16" name="Rectangle 15"/>
          <p:cNvSpPr/>
          <p:nvPr/>
        </p:nvSpPr>
        <p:spPr>
          <a:xfrm>
            <a:off x="3794760" y="0"/>
            <a:ext cx="8412480" cy="6858000"/>
          </a:xfrm>
          <a:prstGeom prst="rect">
            <a:avLst/>
          </a:prstGeom>
          <a:solidFill>
            <a:srgbClr val="0B091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Rectangle 16"/>
          <p:cNvSpPr/>
          <p:nvPr/>
        </p:nvSpPr>
        <p:spPr>
          <a:xfrm>
            <a:off x="3794760" y="0"/>
            <a:ext cx="8412480" cy="73152"/>
          </a:xfrm>
          <a:prstGeom prst="rect">
            <a:avLst/>
          </a:prstGeom>
          <a:solidFill>
            <a:srgbClr val="83E0C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Rectangle 17"/>
          <p:cNvSpPr/>
          <p:nvPr/>
        </p:nvSpPr>
        <p:spPr>
          <a:xfrm>
            <a:off x="4206240" y="320040"/>
            <a:ext cx="7498079" cy="548640"/>
          </a:xfrm>
          <a:prstGeom prst="rect">
            <a:avLst/>
          </a:prstGeom>
          <a:solidFill>
            <a:srgbClr val="0B091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r" rtl="1">
              <a:lnSpc>
                <a:spcPct val="135000"/>
              </a:lnSpc>
              <a:spcBef>
                <a:spcPts val="0"/>
              </a:spcBef>
              <a:spcAft>
                <a:spcPts val="600"/>
              </a:spcAft>
            </a:pPr>
            <a:r>
              <a:rPr sz="2200" b="1">
                <a:solidFill>
                  <a:srgbClr val="FFFFFF"/>
                </a:solidFill>
                <a:latin typeface="Alexandria"/>
                <a:cs typeface="Alexandria"/>
              </a:rPr>
              <a:t>الرؤية والرسالة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4160520" y="1051560"/>
            <a:ext cx="7589520" cy="1691640"/>
          </a:xfrm>
          <a:prstGeom prst="roundRect">
            <a:avLst/>
          </a:prstGeom>
          <a:solidFill>
            <a:srgbClr val="161122"/>
          </a:solidFill>
          <a:ln w="17145">
            <a:solidFill>
              <a:srgbClr val="83E0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Rectangle 19"/>
          <p:cNvSpPr/>
          <p:nvPr/>
        </p:nvSpPr>
        <p:spPr>
          <a:xfrm>
            <a:off x="11567160" y="1188720"/>
            <a:ext cx="73152" cy="320040"/>
          </a:xfrm>
          <a:prstGeom prst="rect">
            <a:avLst/>
          </a:prstGeom>
          <a:solidFill>
            <a:srgbClr val="83E0C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TextBox 20"/>
          <p:cNvSpPr txBox="1"/>
          <p:nvPr/>
        </p:nvSpPr>
        <p:spPr>
          <a:xfrm>
            <a:off x="4389120" y="1188720"/>
            <a:ext cx="7132320" cy="365760"/>
          </a:xfrm>
          <a:prstGeom prst="rect">
            <a:avLst/>
          </a:prstGeom>
          <a:noFill/>
        </p:spPr>
        <p:txBody>
          <a:bodyPr wrap="square"/>
          <a:lstStyle/>
          <a:p>
            <a:pPr algn="r" rtl="1">
              <a:lnSpc>
                <a:spcPct val="135000"/>
              </a:lnSpc>
              <a:spcBef>
                <a:spcPts val="0"/>
              </a:spcBef>
              <a:spcAft>
                <a:spcPts val="600"/>
              </a:spcAft>
            </a:pPr>
            <a:r>
              <a:rPr sz="1500" b="1">
                <a:solidFill>
                  <a:srgbClr val="83E0CF"/>
                </a:solidFill>
                <a:latin typeface="Alexandria"/>
                <a:cs typeface="Alexandria"/>
              </a:rPr>
              <a:t>رؤيتنا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4389120" y="1600200"/>
            <a:ext cx="7132320" cy="960120"/>
          </a:xfrm>
          <a:prstGeom prst="rect">
            <a:avLst/>
          </a:prstGeom>
          <a:noFill/>
        </p:spPr>
        <p:txBody>
          <a:bodyPr wrap="square"/>
          <a:lstStyle/>
          <a:p>
            <a:pPr algn="r" rtl="1">
              <a:lnSpc>
                <a:spcPct val="135000"/>
              </a:lnSpc>
              <a:spcBef>
                <a:spcPts val="0"/>
              </a:spcBef>
              <a:spcAft>
                <a:spcPts val="600"/>
              </a:spcAft>
            </a:pPr>
            <a:r>
              <a:rPr sz="1300" b="0" dirty="0" err="1">
                <a:solidFill>
                  <a:schemeClr val="bg1"/>
                </a:solidFill>
                <a:latin typeface="Alexandria"/>
                <a:cs typeface="Alexandria"/>
              </a:rPr>
              <a:t>أن</a:t>
            </a:r>
            <a:r>
              <a:rPr sz="1300" b="0" dirty="0">
                <a:solidFill>
                  <a:schemeClr val="bg1"/>
                </a:solidFill>
                <a:latin typeface="Alexandria"/>
                <a:cs typeface="Alexandria"/>
              </a:rPr>
              <a:t> </a:t>
            </a:r>
            <a:r>
              <a:rPr sz="1300" b="0" dirty="0" err="1">
                <a:solidFill>
                  <a:schemeClr val="bg1"/>
                </a:solidFill>
                <a:latin typeface="Alexandria"/>
                <a:cs typeface="Alexandria"/>
              </a:rPr>
              <a:t>نكون</a:t>
            </a:r>
            <a:r>
              <a:rPr sz="1300" b="0" dirty="0">
                <a:solidFill>
                  <a:schemeClr val="bg1"/>
                </a:solidFill>
                <a:latin typeface="Alexandria"/>
                <a:cs typeface="Alexandria"/>
              </a:rPr>
              <a:t> </a:t>
            </a:r>
            <a:r>
              <a:rPr sz="1300" b="0" dirty="0" err="1">
                <a:solidFill>
                  <a:schemeClr val="bg1"/>
                </a:solidFill>
                <a:latin typeface="Alexandria"/>
                <a:cs typeface="Alexandria"/>
              </a:rPr>
              <a:t>الشريك</a:t>
            </a:r>
            <a:r>
              <a:rPr sz="1300" b="0" dirty="0">
                <a:solidFill>
                  <a:schemeClr val="bg1"/>
                </a:solidFill>
                <a:latin typeface="Alexandria"/>
                <a:cs typeface="Alexandria"/>
              </a:rPr>
              <a:t> </a:t>
            </a:r>
            <a:r>
              <a:rPr sz="1300" b="0" dirty="0" err="1">
                <a:solidFill>
                  <a:schemeClr val="bg1"/>
                </a:solidFill>
                <a:latin typeface="Alexandria"/>
                <a:cs typeface="Alexandria"/>
              </a:rPr>
              <a:t>التقني</a:t>
            </a:r>
            <a:r>
              <a:rPr lang="ar-JO" sz="1300" b="0" dirty="0">
                <a:solidFill>
                  <a:schemeClr val="bg1"/>
                </a:solidFill>
                <a:latin typeface="Alexandria"/>
                <a:cs typeface="Alexandria"/>
              </a:rPr>
              <a:t> الأول</a:t>
            </a:r>
            <a:r>
              <a:rPr sz="1300" b="0" dirty="0">
                <a:solidFill>
                  <a:schemeClr val="bg1"/>
                </a:solidFill>
                <a:latin typeface="Alexandria"/>
                <a:cs typeface="Alexandria"/>
              </a:rPr>
              <a:t> </a:t>
            </a:r>
            <a:r>
              <a:rPr sz="1300" b="0" dirty="0" err="1">
                <a:solidFill>
                  <a:schemeClr val="bg1"/>
                </a:solidFill>
                <a:latin typeface="Alexandria"/>
                <a:cs typeface="Alexandria"/>
              </a:rPr>
              <a:t>الذي</a:t>
            </a:r>
            <a:r>
              <a:rPr sz="1300" b="0" dirty="0">
                <a:solidFill>
                  <a:schemeClr val="bg1"/>
                </a:solidFill>
                <a:latin typeface="Alexandria"/>
                <a:cs typeface="Alexandria"/>
              </a:rPr>
              <a:t> </a:t>
            </a:r>
            <a:r>
              <a:rPr sz="1300" b="0" dirty="0" err="1">
                <a:solidFill>
                  <a:schemeClr val="bg1"/>
                </a:solidFill>
                <a:latin typeface="Alexandria"/>
                <a:cs typeface="Alexandria"/>
              </a:rPr>
              <a:t>تعتمد</a:t>
            </a:r>
            <a:r>
              <a:rPr sz="1300" b="0" dirty="0">
                <a:solidFill>
                  <a:schemeClr val="bg1"/>
                </a:solidFill>
                <a:latin typeface="Alexandria"/>
                <a:cs typeface="Alexandria"/>
              </a:rPr>
              <a:t> </a:t>
            </a:r>
            <a:r>
              <a:rPr sz="1300" b="0" dirty="0" err="1">
                <a:solidFill>
                  <a:schemeClr val="bg1"/>
                </a:solidFill>
                <a:latin typeface="Alexandria"/>
                <a:cs typeface="Alexandria"/>
              </a:rPr>
              <a:t>عليه</a:t>
            </a:r>
            <a:r>
              <a:rPr sz="1300" b="0" dirty="0">
                <a:solidFill>
                  <a:schemeClr val="bg1"/>
                </a:solidFill>
                <a:latin typeface="Alexandria"/>
                <a:cs typeface="Alexandria"/>
              </a:rPr>
              <a:t> </a:t>
            </a:r>
            <a:r>
              <a:rPr sz="1300" b="0" dirty="0" err="1">
                <a:solidFill>
                  <a:schemeClr val="bg1"/>
                </a:solidFill>
                <a:latin typeface="Alexandria"/>
                <a:cs typeface="Alexandria"/>
              </a:rPr>
              <a:t>المنشآت</a:t>
            </a:r>
            <a:r>
              <a:rPr sz="1300" b="0" dirty="0">
                <a:solidFill>
                  <a:schemeClr val="bg1"/>
                </a:solidFill>
                <a:latin typeface="Alexandria"/>
                <a:cs typeface="Alexandria"/>
              </a:rPr>
              <a:t> </a:t>
            </a:r>
            <a:r>
              <a:rPr sz="1300" b="0" dirty="0" err="1">
                <a:solidFill>
                  <a:schemeClr val="bg1"/>
                </a:solidFill>
                <a:latin typeface="Alexandria"/>
                <a:cs typeface="Alexandria"/>
              </a:rPr>
              <a:t>لإطلاق</a:t>
            </a:r>
            <a:r>
              <a:rPr sz="1300" b="0" dirty="0">
                <a:solidFill>
                  <a:schemeClr val="bg1"/>
                </a:solidFill>
                <a:latin typeface="Alexandria"/>
                <a:cs typeface="Alexandria"/>
              </a:rPr>
              <a:t> </a:t>
            </a:r>
            <a:r>
              <a:rPr sz="1300" b="0" dirty="0" err="1">
                <a:solidFill>
                  <a:schemeClr val="bg1"/>
                </a:solidFill>
                <a:latin typeface="Alexandria"/>
                <a:cs typeface="Alexandria"/>
              </a:rPr>
              <a:t>وتشغيل</a:t>
            </a:r>
            <a:r>
              <a:rPr sz="1300" b="0" dirty="0">
                <a:solidFill>
                  <a:schemeClr val="bg1"/>
                </a:solidFill>
                <a:latin typeface="Alexandria"/>
                <a:cs typeface="Alexandria"/>
              </a:rPr>
              <a:t> </a:t>
            </a:r>
            <a:r>
              <a:rPr sz="1300" b="0" dirty="0" err="1">
                <a:solidFill>
                  <a:schemeClr val="bg1"/>
                </a:solidFill>
                <a:latin typeface="Alexandria"/>
                <a:cs typeface="Alexandria"/>
              </a:rPr>
              <a:t>منتجات</a:t>
            </a:r>
            <a:r>
              <a:rPr sz="1300" b="0" dirty="0">
                <a:solidFill>
                  <a:schemeClr val="bg1"/>
                </a:solidFill>
                <a:latin typeface="Alexandria"/>
                <a:cs typeface="Alexandria"/>
              </a:rPr>
              <a:t> </a:t>
            </a:r>
            <a:r>
              <a:rPr sz="1300" b="0" dirty="0" err="1">
                <a:solidFill>
                  <a:schemeClr val="bg1"/>
                </a:solidFill>
                <a:latin typeface="Alexandria"/>
                <a:cs typeface="Alexandria"/>
              </a:rPr>
              <a:t>رقمية</a:t>
            </a:r>
            <a:r>
              <a:rPr sz="1300" b="0" dirty="0">
                <a:solidFill>
                  <a:schemeClr val="bg1"/>
                </a:solidFill>
                <a:latin typeface="Alexandria"/>
                <a:cs typeface="Alexandria"/>
              </a:rPr>
              <a:t> </a:t>
            </a:r>
            <a:r>
              <a:rPr sz="1300" b="0" dirty="0" err="1">
                <a:solidFill>
                  <a:schemeClr val="bg1"/>
                </a:solidFill>
                <a:latin typeface="Alexandria"/>
                <a:cs typeface="Alexandria"/>
              </a:rPr>
              <a:t>قابلة</a:t>
            </a:r>
            <a:r>
              <a:rPr sz="1300" b="0" dirty="0">
                <a:solidFill>
                  <a:schemeClr val="bg1"/>
                </a:solidFill>
                <a:latin typeface="Alexandria"/>
                <a:cs typeface="Alexandria"/>
              </a:rPr>
              <a:t> </a:t>
            </a:r>
            <a:r>
              <a:rPr sz="1300" b="0" dirty="0" err="1">
                <a:solidFill>
                  <a:schemeClr val="bg1"/>
                </a:solidFill>
                <a:latin typeface="Alexandria"/>
                <a:cs typeface="Alexandria"/>
              </a:rPr>
              <a:t>للنمو</a:t>
            </a:r>
            <a:r>
              <a:rPr sz="1300" b="0" dirty="0">
                <a:solidFill>
                  <a:schemeClr val="bg1"/>
                </a:solidFill>
                <a:latin typeface="Alexandria"/>
                <a:cs typeface="Alexandria"/>
              </a:rPr>
              <a:t> </a:t>
            </a:r>
            <a:r>
              <a:rPr sz="1300" b="0" dirty="0" err="1">
                <a:solidFill>
                  <a:schemeClr val="bg1"/>
                </a:solidFill>
                <a:latin typeface="Alexandria"/>
                <a:cs typeface="Alexandria"/>
              </a:rPr>
              <a:t>بثقة</a:t>
            </a:r>
            <a:r>
              <a:rPr sz="1300" b="0" dirty="0">
                <a:solidFill>
                  <a:schemeClr val="bg1"/>
                </a:solidFill>
                <a:latin typeface="Alexandria"/>
                <a:cs typeface="Alexandria"/>
              </a:rPr>
              <a:t>.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4160520" y="2926080"/>
            <a:ext cx="7589520" cy="1874519"/>
          </a:xfrm>
          <a:prstGeom prst="roundRect">
            <a:avLst/>
          </a:prstGeom>
          <a:solidFill>
            <a:srgbClr val="161122"/>
          </a:solidFill>
          <a:ln w="17145">
            <a:solidFill>
              <a:srgbClr val="C9A7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4" name="Rectangle 23"/>
          <p:cNvSpPr/>
          <p:nvPr/>
        </p:nvSpPr>
        <p:spPr>
          <a:xfrm>
            <a:off x="11567160" y="3063240"/>
            <a:ext cx="73152" cy="320040"/>
          </a:xfrm>
          <a:prstGeom prst="rect">
            <a:avLst/>
          </a:prstGeom>
          <a:solidFill>
            <a:srgbClr val="C9A7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5" name="TextBox 24"/>
          <p:cNvSpPr txBox="1"/>
          <p:nvPr/>
        </p:nvSpPr>
        <p:spPr>
          <a:xfrm>
            <a:off x="4389120" y="3063240"/>
            <a:ext cx="7132320" cy="365760"/>
          </a:xfrm>
          <a:prstGeom prst="rect">
            <a:avLst/>
          </a:prstGeom>
          <a:noFill/>
        </p:spPr>
        <p:txBody>
          <a:bodyPr wrap="square"/>
          <a:lstStyle/>
          <a:p>
            <a:pPr algn="r" rtl="1">
              <a:lnSpc>
                <a:spcPct val="135000"/>
              </a:lnSpc>
              <a:spcBef>
                <a:spcPts val="0"/>
              </a:spcBef>
              <a:spcAft>
                <a:spcPts val="600"/>
              </a:spcAft>
            </a:pPr>
            <a:r>
              <a:rPr sz="1500" b="1">
                <a:solidFill>
                  <a:srgbClr val="C9A7FF"/>
                </a:solidFill>
                <a:latin typeface="Alexandria"/>
                <a:cs typeface="Alexandria"/>
              </a:rPr>
              <a:t>رسالتنا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4389120" y="3474720"/>
            <a:ext cx="7132320" cy="1143000"/>
          </a:xfrm>
          <a:prstGeom prst="rect">
            <a:avLst/>
          </a:prstGeom>
          <a:noFill/>
        </p:spPr>
        <p:txBody>
          <a:bodyPr wrap="square"/>
          <a:lstStyle/>
          <a:p>
            <a:pPr algn="r" rtl="1">
              <a:lnSpc>
                <a:spcPct val="135000"/>
              </a:lnSpc>
              <a:spcBef>
                <a:spcPts val="0"/>
              </a:spcBef>
              <a:spcAft>
                <a:spcPts val="600"/>
              </a:spcAft>
            </a:pPr>
            <a:r>
              <a:rPr sz="1300" b="0" dirty="0" err="1">
                <a:solidFill>
                  <a:schemeClr val="bg1"/>
                </a:solidFill>
                <a:latin typeface="Alexandria"/>
                <a:cs typeface="Alexandria"/>
              </a:rPr>
              <a:t>نحوّل</a:t>
            </a:r>
            <a:r>
              <a:rPr sz="1300" b="0" dirty="0">
                <a:solidFill>
                  <a:schemeClr val="bg1"/>
                </a:solidFill>
                <a:latin typeface="Alexandria"/>
                <a:cs typeface="Alexandria"/>
              </a:rPr>
              <a:t> </a:t>
            </a:r>
            <a:r>
              <a:rPr sz="1300" b="0" dirty="0" err="1">
                <a:solidFill>
                  <a:schemeClr val="bg1"/>
                </a:solidFill>
                <a:latin typeface="Alexandria"/>
                <a:cs typeface="Alexandria"/>
              </a:rPr>
              <a:t>التحديات</a:t>
            </a:r>
            <a:r>
              <a:rPr sz="1300" b="0" dirty="0">
                <a:solidFill>
                  <a:schemeClr val="bg1"/>
                </a:solidFill>
                <a:latin typeface="Alexandria"/>
                <a:cs typeface="Alexandria"/>
              </a:rPr>
              <a:t> </a:t>
            </a:r>
            <a:r>
              <a:rPr sz="1300" b="0" dirty="0" err="1">
                <a:solidFill>
                  <a:schemeClr val="bg1"/>
                </a:solidFill>
                <a:latin typeface="Alexandria"/>
                <a:cs typeface="Alexandria"/>
              </a:rPr>
              <a:t>التشغيلية</a:t>
            </a:r>
            <a:r>
              <a:rPr sz="1300" b="0" dirty="0">
                <a:solidFill>
                  <a:schemeClr val="bg1"/>
                </a:solidFill>
                <a:latin typeface="Alexandria"/>
                <a:cs typeface="Alexandria"/>
              </a:rPr>
              <a:t> </a:t>
            </a:r>
            <a:r>
              <a:rPr sz="1300" b="0" dirty="0" err="1">
                <a:solidFill>
                  <a:schemeClr val="bg1"/>
                </a:solidFill>
                <a:latin typeface="Alexandria"/>
                <a:cs typeface="Alexandria"/>
              </a:rPr>
              <a:t>إلى</a:t>
            </a:r>
            <a:r>
              <a:rPr sz="1300" b="0" dirty="0">
                <a:solidFill>
                  <a:schemeClr val="bg1"/>
                </a:solidFill>
                <a:latin typeface="Alexandria"/>
                <a:cs typeface="Alexandria"/>
              </a:rPr>
              <a:t> </a:t>
            </a:r>
            <a:r>
              <a:rPr sz="1300" b="0" dirty="0" err="1">
                <a:solidFill>
                  <a:schemeClr val="bg1"/>
                </a:solidFill>
                <a:latin typeface="Alexandria"/>
                <a:cs typeface="Alexandria"/>
              </a:rPr>
              <a:t>أنظمة</a:t>
            </a:r>
            <a:r>
              <a:rPr sz="1300" b="0" dirty="0">
                <a:solidFill>
                  <a:schemeClr val="bg1"/>
                </a:solidFill>
                <a:latin typeface="Alexandria"/>
                <a:cs typeface="Alexandria"/>
              </a:rPr>
              <a:t> </a:t>
            </a:r>
            <a:r>
              <a:rPr sz="1300" b="0" dirty="0" err="1">
                <a:solidFill>
                  <a:schemeClr val="bg1"/>
                </a:solidFill>
                <a:latin typeface="Alexandria"/>
                <a:cs typeface="Alexandria"/>
              </a:rPr>
              <a:t>وتجارب</a:t>
            </a:r>
            <a:r>
              <a:rPr sz="1300" b="0" dirty="0">
                <a:solidFill>
                  <a:schemeClr val="bg1"/>
                </a:solidFill>
                <a:latin typeface="Alexandria"/>
                <a:cs typeface="Alexandria"/>
              </a:rPr>
              <a:t> </a:t>
            </a:r>
            <a:r>
              <a:rPr sz="1300" b="0" dirty="0" err="1">
                <a:solidFill>
                  <a:schemeClr val="bg1"/>
                </a:solidFill>
                <a:latin typeface="Alexandria"/>
                <a:cs typeface="Alexandria"/>
              </a:rPr>
              <a:t>رقمية</a:t>
            </a:r>
            <a:r>
              <a:rPr sz="1300" b="0" dirty="0">
                <a:solidFill>
                  <a:schemeClr val="bg1"/>
                </a:solidFill>
                <a:latin typeface="Alexandria"/>
                <a:cs typeface="Alexandria"/>
              </a:rPr>
              <a:t> </a:t>
            </a:r>
            <a:r>
              <a:rPr sz="1300" b="0" dirty="0" err="1">
                <a:solidFill>
                  <a:schemeClr val="bg1"/>
                </a:solidFill>
                <a:latin typeface="Alexandria"/>
                <a:cs typeface="Alexandria"/>
              </a:rPr>
              <a:t>عملية</a:t>
            </a:r>
            <a:r>
              <a:rPr sz="1300" b="0" dirty="0">
                <a:solidFill>
                  <a:schemeClr val="bg1"/>
                </a:solidFill>
                <a:latin typeface="Alexandria"/>
                <a:cs typeface="Alexandria"/>
              </a:rPr>
              <a:t>، </a:t>
            </a:r>
            <a:r>
              <a:rPr sz="1300" b="0" dirty="0" err="1">
                <a:solidFill>
                  <a:schemeClr val="bg1"/>
                </a:solidFill>
                <a:latin typeface="Alexandria"/>
                <a:cs typeface="Alexandria"/>
              </a:rPr>
              <a:t>مدعومة</a:t>
            </a:r>
            <a:r>
              <a:rPr sz="1300" b="0" dirty="0">
                <a:solidFill>
                  <a:schemeClr val="bg1"/>
                </a:solidFill>
                <a:latin typeface="Alexandria"/>
                <a:cs typeface="Alexandria"/>
              </a:rPr>
              <a:t> </a:t>
            </a:r>
            <a:r>
              <a:rPr sz="1300" b="0" dirty="0" err="1">
                <a:solidFill>
                  <a:schemeClr val="bg1"/>
                </a:solidFill>
                <a:latin typeface="Alexandria"/>
                <a:cs typeface="Alexandria"/>
              </a:rPr>
              <a:t>بالبيانات</a:t>
            </a:r>
            <a:r>
              <a:rPr sz="1300" b="0" dirty="0">
                <a:solidFill>
                  <a:schemeClr val="bg1"/>
                </a:solidFill>
                <a:latin typeface="Alexandria"/>
                <a:cs typeface="Alexandria"/>
              </a:rPr>
              <a:t> </a:t>
            </a:r>
            <a:r>
              <a:rPr sz="1300" b="0" dirty="0" err="1">
                <a:solidFill>
                  <a:schemeClr val="bg1"/>
                </a:solidFill>
                <a:latin typeface="Alexandria"/>
                <a:cs typeface="Alexandria"/>
              </a:rPr>
              <a:t>والأتمتة</a:t>
            </a:r>
            <a:r>
              <a:rPr sz="1300" b="0" dirty="0">
                <a:solidFill>
                  <a:schemeClr val="bg1"/>
                </a:solidFill>
                <a:latin typeface="Alexandria"/>
                <a:cs typeface="Alexandria"/>
              </a:rPr>
              <a:t> </a:t>
            </a:r>
            <a:r>
              <a:rPr sz="1300" b="0" dirty="0" err="1">
                <a:solidFill>
                  <a:schemeClr val="bg1"/>
                </a:solidFill>
                <a:latin typeface="Alexandria"/>
                <a:cs typeface="Alexandria"/>
              </a:rPr>
              <a:t>والذكاء</a:t>
            </a:r>
            <a:r>
              <a:rPr sz="1300" b="0" dirty="0">
                <a:solidFill>
                  <a:schemeClr val="bg1"/>
                </a:solidFill>
                <a:latin typeface="Alexandria"/>
                <a:cs typeface="Alexandria"/>
              </a:rPr>
              <a:t> </a:t>
            </a:r>
            <a:r>
              <a:rPr sz="1300" b="0" dirty="0" err="1">
                <a:solidFill>
                  <a:schemeClr val="bg1"/>
                </a:solidFill>
                <a:latin typeface="Alexandria"/>
                <a:cs typeface="Alexandria"/>
              </a:rPr>
              <a:t>الاصطناعي</a:t>
            </a:r>
            <a:r>
              <a:rPr sz="1300" b="0" dirty="0">
                <a:solidFill>
                  <a:schemeClr val="bg1"/>
                </a:solidFill>
                <a:latin typeface="Alexandria"/>
                <a:cs typeface="Alexandria"/>
              </a:rPr>
              <a:t> </a:t>
            </a:r>
            <a:r>
              <a:rPr sz="1300" b="0" dirty="0" err="1">
                <a:solidFill>
                  <a:schemeClr val="bg1"/>
                </a:solidFill>
                <a:latin typeface="Alexandria"/>
                <a:cs typeface="Alexandria"/>
              </a:rPr>
              <a:t>حيث</a:t>
            </a:r>
            <a:r>
              <a:rPr sz="1300" b="0" dirty="0">
                <a:solidFill>
                  <a:schemeClr val="bg1"/>
                </a:solidFill>
                <a:latin typeface="Alexandria"/>
                <a:cs typeface="Alexandria"/>
              </a:rPr>
              <a:t> </a:t>
            </a:r>
            <a:r>
              <a:rPr sz="1300" b="0" dirty="0" err="1">
                <a:solidFill>
                  <a:schemeClr val="bg1"/>
                </a:solidFill>
                <a:latin typeface="Alexandria"/>
                <a:cs typeface="Alexandria"/>
              </a:rPr>
              <a:t>يضيف</a:t>
            </a:r>
            <a:r>
              <a:rPr sz="1300" b="0" dirty="0">
                <a:solidFill>
                  <a:schemeClr val="bg1"/>
                </a:solidFill>
                <a:latin typeface="Alexandria"/>
                <a:cs typeface="Alexandria"/>
              </a:rPr>
              <a:t> </a:t>
            </a:r>
            <a:r>
              <a:rPr sz="1300" b="0" dirty="0" err="1">
                <a:solidFill>
                  <a:schemeClr val="bg1"/>
                </a:solidFill>
                <a:latin typeface="Alexandria"/>
                <a:cs typeface="Alexandria"/>
              </a:rPr>
              <a:t>أثراً</a:t>
            </a:r>
            <a:r>
              <a:rPr sz="1300" b="0" dirty="0">
                <a:solidFill>
                  <a:schemeClr val="bg1"/>
                </a:solidFill>
                <a:latin typeface="Alexandria"/>
                <a:cs typeface="Alexandria"/>
              </a:rPr>
              <a:t> </a:t>
            </a:r>
            <a:r>
              <a:rPr sz="1300" b="0" dirty="0" err="1">
                <a:solidFill>
                  <a:schemeClr val="bg1"/>
                </a:solidFill>
                <a:latin typeface="Alexandria"/>
                <a:cs typeface="Alexandria"/>
              </a:rPr>
              <a:t>واضحاً</a:t>
            </a:r>
            <a:r>
              <a:rPr sz="1300" b="0" dirty="0">
                <a:solidFill>
                  <a:schemeClr val="bg1"/>
                </a:solidFill>
                <a:latin typeface="Alexandria"/>
                <a:cs typeface="Alexandria"/>
              </a:rPr>
              <a:t>.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4160520" y="5029200"/>
            <a:ext cx="7589520" cy="1234440"/>
          </a:xfrm>
          <a:prstGeom prst="roundRect">
            <a:avLst/>
          </a:prstGeom>
          <a:solidFill>
            <a:srgbClr val="1E1430"/>
          </a:solidFill>
          <a:ln w="19050">
            <a:solidFill>
              <a:srgbClr val="83E0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8" name="TextBox 27"/>
          <p:cNvSpPr txBox="1"/>
          <p:nvPr/>
        </p:nvSpPr>
        <p:spPr>
          <a:xfrm>
            <a:off x="4434840" y="5166360"/>
            <a:ext cx="7040880" cy="960120"/>
          </a:xfrm>
          <a:prstGeom prst="rect">
            <a:avLst/>
          </a:prstGeom>
          <a:noFill/>
        </p:spPr>
        <p:txBody>
          <a:bodyPr wrap="square"/>
          <a:lstStyle/>
          <a:p>
            <a:pPr algn="r" rtl="1">
              <a:lnSpc>
                <a:spcPct val="135000"/>
              </a:lnSpc>
              <a:spcBef>
                <a:spcPts val="0"/>
              </a:spcBef>
              <a:spcAft>
                <a:spcPts val="600"/>
              </a:spcAft>
            </a:pPr>
            <a:r>
              <a:rPr sz="1400" b="1">
                <a:solidFill>
                  <a:srgbClr val="83E0CF"/>
                </a:solidFill>
                <a:latin typeface="Alexandria"/>
                <a:cs typeface="Alexandria"/>
              </a:rPr>
              <a:t>منهجنا</a:t>
            </a:r>
          </a:p>
          <a:p>
            <a:pPr algn="r" rtl="1">
              <a:lnSpc>
                <a:spcPct val="135000"/>
              </a:lnSpc>
              <a:spcBef>
                <a:spcPts val="400"/>
              </a:spcBef>
              <a:spcAft>
                <a:spcPts val="600"/>
              </a:spcAft>
            </a:pPr>
            <a:r>
              <a:rPr sz="1250" b="0">
                <a:solidFill>
                  <a:srgbClr val="E8E4F2"/>
                </a:solidFill>
                <a:latin typeface="Alexandria"/>
                <a:cs typeface="Alexandria"/>
              </a:rPr>
              <a:t>نتفق على المطلوب والمسؤولية، نبني على مراحل قابلة للمراجعة، ونواصل تحسين المنتج بعد الإطلاق وفق مؤشرات متفق عليها.</a:t>
            </a:r>
          </a:p>
        </p:txBody>
      </p:sp>
    </p:spTree>
    <p:extLst>
      <p:ext uri="{BB962C8B-B14F-4D97-AF65-F5344CB8AC3E}">
        <p14:creationId xmlns:p14="http://schemas.microsoft.com/office/powerpoint/2010/main" val="4882122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8133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A9ABFB0B-D871-42DF-8D92-33502389D436}"/>
              </a:ext>
            </a:extLst>
          </p:cNvPr>
          <p:cNvSpPr>
            <a:spLocks noGrp="1"/>
          </p:cNvSpPr>
          <p:nvPr/>
        </p:nvSpPr>
        <p:spPr>
          <a:xfrm>
            <a:off x="400050" y="6381750"/>
            <a:ext cx="6858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35000"/>
              </a:lnSpc>
              <a:spcBef>
                <a:spcPts val="400"/>
              </a:spcBef>
              <a:spcAft>
                <a:spcPts val="800"/>
              </a:spcAft>
              <a:defRPr sz="1275" b="1">
                <a:solidFill>
                  <a:srgbClr val="6EF3E0"/>
                </a:solidFill>
                <a:latin typeface="Alexandria"/>
                <a:ea typeface="Alexandria"/>
                <a:cs typeface="Alexandria"/>
              </a:defRPr>
            </a:pPr>
            <a:r>
              <a:rPr sz="1000" b="1">
                <a:solidFill>
                  <a:srgbClr val="6EF3E0"/>
                </a:solidFill>
                <a:latin typeface="Alexandria"/>
                <a:ea typeface="Alexandria"/>
                <a:cs typeface="Alexandria"/>
              </a:rPr>
              <a:t>04</a:t>
            </a:r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5172ED1B-E805-4C77-A43A-33328F729A52}"/>
              </a:ext>
            </a:extLst>
          </p:cNvPr>
          <p:cNvSpPr>
            <a:spLocks noGrp="1"/>
          </p:cNvSpPr>
          <p:nvPr/>
        </p:nvSpPr>
        <p:spPr>
          <a:xfrm>
            <a:off x="11563350" y="457200"/>
            <a:ext cx="66675" cy="495300"/>
          </a:xfrm>
          <a:prstGeom prst="roundRect">
            <a:avLst>
              <a:gd name="adj" fmla="val 50000"/>
            </a:avLst>
          </a:prstGeom>
          <a:solidFill>
            <a:srgbClr val="6EF3E0"/>
          </a:solidFill>
          <a:ln w="0">
            <a:noFill/>
            <a:prstDash val="solid"/>
          </a:ln>
        </p:spPr>
        <p:txBody>
          <a:bodyPr wrap="square"/>
          <a:lstStyle/>
          <a:p>
            <a:pPr>
              <a:lnSpc>
                <a:spcPct val="135000"/>
              </a:lnSpc>
              <a:spcBef>
                <a:spcPts val="400"/>
              </a:spcBef>
              <a:spcAft>
                <a:spcPts val="800"/>
              </a:spcAft>
            </a:pPr>
            <a:endParaRPr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7887391B-849E-400A-A8EA-00D5B12C6D3D}"/>
              </a:ext>
            </a:extLst>
          </p:cNvPr>
          <p:cNvSpPr>
            <a:spLocks noGrp="1"/>
          </p:cNvSpPr>
          <p:nvPr/>
        </p:nvSpPr>
        <p:spPr>
          <a:xfrm>
            <a:off x="5810250" y="419100"/>
            <a:ext cx="5619750" cy="666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ctr">
            <a:noAutofit/>
          </a:bodyPr>
          <a:lstStyle/>
          <a:p>
            <a:pPr algn="r" rtl="0">
              <a:lnSpc>
                <a:spcPct val="135000"/>
              </a:lnSpc>
              <a:spcBef>
                <a:spcPts val="400"/>
              </a:spcBef>
              <a:spcAft>
                <a:spcPts val="800"/>
              </a:spcAft>
              <a:defRPr lang="ar-SA" altLang="en-US" sz="3000" b="1">
                <a:solidFill>
                  <a:srgbClr val="FFFFFF"/>
                </a:solidFill>
                <a:latin typeface="Alexandria"/>
                <a:ea typeface="Alexandria"/>
                <a:cs typeface="Alexandria"/>
              </a:defRPr>
            </a:pPr>
            <a:r>
              <a:rPr lang="ar-SA" altLang="en-US" sz="1600" b="1">
                <a:solidFill>
                  <a:srgbClr val="FFFFFF"/>
                </a:solidFill>
                <a:latin typeface="Alexandria"/>
                <a:ea typeface="Alexandria"/>
                <a:cs typeface="Alexandria"/>
              </a:rPr>
              <a:t>القيمة العملية للعميل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85CF04EB-9B2A-4FE9-95CD-D33FF6008262}"/>
              </a:ext>
            </a:extLst>
          </p:cNvPr>
          <p:cNvSpPr>
            <a:spLocks noGrp="1"/>
          </p:cNvSpPr>
          <p:nvPr/>
        </p:nvSpPr>
        <p:spPr>
          <a:xfrm>
            <a:off x="7048500" y="1352550"/>
            <a:ext cx="3810000" cy="361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/>
          <a:p>
            <a:pPr algn="r" rtl="0">
              <a:lnSpc>
                <a:spcPct val="135000"/>
              </a:lnSpc>
              <a:spcBef>
                <a:spcPts val="400"/>
              </a:spcBef>
              <a:spcAft>
                <a:spcPts val="800"/>
              </a:spcAft>
              <a:defRPr lang="ar-SA" altLang="en-US" sz="1800" b="1">
                <a:solidFill>
                  <a:srgbClr val="9B6BF2"/>
                </a:solidFill>
                <a:latin typeface="Alexandria"/>
                <a:ea typeface="Alexandria"/>
                <a:cs typeface="Alexandria"/>
              </a:defRPr>
            </a:pPr>
            <a:r>
              <a:rPr lang="ar-SA" altLang="en-US" sz="1100" b="1">
                <a:solidFill>
                  <a:srgbClr val="9B6BF2"/>
                </a:solidFill>
                <a:latin typeface="Alexandria"/>
                <a:ea typeface="Alexandria"/>
                <a:cs typeface="Alexandria"/>
              </a:rPr>
              <a:t>الوضع القائم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3AC8F25-D81D-49ED-9551-D5F4DEF0DBAF}"/>
              </a:ext>
            </a:extLst>
          </p:cNvPr>
          <p:cNvSpPr>
            <a:spLocks noGrp="1"/>
          </p:cNvSpPr>
          <p:nvPr/>
        </p:nvSpPr>
        <p:spPr>
          <a:xfrm>
            <a:off x="952500" y="1352550"/>
            <a:ext cx="3810000" cy="361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/>
          <a:p>
            <a:pPr algn="r" rtl="0">
              <a:lnSpc>
                <a:spcPct val="135000"/>
              </a:lnSpc>
              <a:spcBef>
                <a:spcPts val="400"/>
              </a:spcBef>
              <a:spcAft>
                <a:spcPts val="800"/>
              </a:spcAft>
              <a:defRPr lang="ar-SA" altLang="en-US" sz="1800" b="1">
                <a:solidFill>
                  <a:srgbClr val="6EF3E0"/>
                </a:solidFill>
                <a:latin typeface="Alexandria"/>
                <a:ea typeface="Alexandria"/>
                <a:cs typeface="Alexandria"/>
              </a:defRPr>
            </a:pPr>
            <a:r>
              <a:rPr lang="ar-SA" altLang="en-US" sz="1100" b="1">
                <a:solidFill>
                  <a:srgbClr val="6EF3E0"/>
                </a:solidFill>
                <a:latin typeface="Alexandria"/>
                <a:ea typeface="Alexandria"/>
                <a:cs typeface="Alexandria"/>
              </a:rPr>
              <a:t>النتيجة المستهدفة</a:t>
            </a:r>
          </a:p>
        </p:txBody>
      </p:sp>
      <p:sp>
        <p:nvSpPr>
          <p:cNvPr id="7" name="Straight Connector 6">
            <a:extLst>
              <a:ext uri="{FF2B5EF4-FFF2-40B4-BE49-F238E27FC236}">
                <a16:creationId xmlns:a16="http://schemas.microsoft.com/office/drawing/2014/main" id="{209D4217-22FE-4B1C-BD3A-D3687C3C5422}"/>
              </a:ext>
            </a:extLst>
          </p:cNvPr>
          <p:cNvSpPr>
            <a:spLocks noGrp="1"/>
          </p:cNvSpPr>
          <p:nvPr/>
        </p:nvSpPr>
        <p:spPr>
          <a:xfrm>
            <a:off x="6000750" y="1866900"/>
            <a:ext cx="9525" cy="3619500"/>
          </a:xfrm>
          <a:prstGeom prst="line">
            <a:avLst/>
          </a:prstGeom>
          <a:noFill/>
          <a:ln w="19050">
            <a:solidFill>
              <a:srgbClr val="5C5575"/>
            </a:solidFill>
            <a:prstDash val="solid"/>
          </a:ln>
        </p:spPr>
        <p:txBody>
          <a:bodyPr wrap="square"/>
          <a:lstStyle/>
          <a:p>
            <a:pPr>
              <a:lnSpc>
                <a:spcPct val="135000"/>
              </a:lnSpc>
              <a:spcBef>
                <a:spcPts val="400"/>
              </a:spcBef>
              <a:spcAft>
                <a:spcPts val="800"/>
              </a:spcAft>
            </a:pPr>
            <a:endParaRPr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15A0EF22-B786-4CF5-B003-1FA8F18F1336}"/>
              </a:ext>
            </a:extLst>
          </p:cNvPr>
          <p:cNvSpPr>
            <a:spLocks noGrp="1"/>
          </p:cNvSpPr>
          <p:nvPr/>
        </p:nvSpPr>
        <p:spPr>
          <a:xfrm>
            <a:off x="6667500" y="2076450"/>
            <a:ext cx="4191000" cy="5334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/>
          <a:p>
            <a:pPr algn="r" rtl="0">
              <a:lnSpc>
                <a:spcPct val="135000"/>
              </a:lnSpc>
              <a:spcBef>
                <a:spcPts val="200"/>
              </a:spcBef>
              <a:spcAft>
                <a:spcPts val="800"/>
              </a:spcAft>
              <a:defRPr lang="ar-SA" altLang="en-US" sz="1875" b="0">
                <a:solidFill>
                  <a:srgbClr val="FFFFFF"/>
                </a:solidFill>
                <a:latin typeface="Alexandria"/>
                <a:ea typeface="Alexandria"/>
                <a:cs typeface="Alexandria"/>
              </a:defRPr>
            </a:pPr>
            <a:r>
              <a:rPr lang="ar-SA" altLang="en-US" sz="1100" b="0">
                <a:latin typeface="Alexandria"/>
                <a:ea typeface="Alexandria"/>
                <a:cs typeface="Alexandria"/>
              </a:rPr>
              <a:t>إدخال متكرر وعمليات يدوية تبطئ العمل وترفع الأخطاء</a:t>
            </a:r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B0D9562E-48A4-4432-ADC6-C169F016838F}"/>
              </a:ext>
            </a:extLst>
          </p:cNvPr>
          <p:cNvSpPr>
            <a:spLocks noGrp="1"/>
          </p:cNvSpPr>
          <p:nvPr/>
        </p:nvSpPr>
        <p:spPr>
          <a:xfrm>
            <a:off x="5895975" y="2171700"/>
            <a:ext cx="209550" cy="209550"/>
          </a:xfrm>
          <a:prstGeom prst="roundRect">
            <a:avLst>
              <a:gd name="adj" fmla="val 50000"/>
            </a:avLst>
          </a:prstGeom>
          <a:solidFill>
            <a:srgbClr val="6EF3E0"/>
          </a:solidFill>
          <a:ln w="0">
            <a:noFill/>
            <a:prstDash val="solid"/>
          </a:ln>
        </p:spPr>
        <p:txBody>
          <a:bodyPr wrap="square"/>
          <a:lstStyle/>
          <a:p>
            <a:pPr>
              <a:lnSpc>
                <a:spcPct val="135000"/>
              </a:lnSpc>
              <a:spcBef>
                <a:spcPts val="400"/>
              </a:spcBef>
              <a:spcAft>
                <a:spcPts val="800"/>
              </a:spcAft>
            </a:pPr>
            <a:endParaRPr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2266E1AF-2488-4697-811D-BBEE5F778E41}"/>
              </a:ext>
            </a:extLst>
          </p:cNvPr>
          <p:cNvSpPr>
            <a:spLocks noGrp="1"/>
          </p:cNvSpPr>
          <p:nvPr/>
        </p:nvSpPr>
        <p:spPr>
          <a:xfrm>
            <a:off x="952500" y="2076450"/>
            <a:ext cx="4191000" cy="5334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/>
          <a:p>
            <a:pPr algn="r" rtl="0">
              <a:lnSpc>
                <a:spcPct val="135000"/>
              </a:lnSpc>
              <a:spcBef>
                <a:spcPts val="200"/>
              </a:spcBef>
              <a:spcAft>
                <a:spcPts val="800"/>
              </a:spcAft>
              <a:defRPr lang="ar-SA" altLang="en-US" sz="1875" b="0">
                <a:solidFill>
                  <a:srgbClr val="E9E5F0"/>
                </a:solidFill>
                <a:latin typeface="Alexandria"/>
                <a:ea typeface="Alexandria"/>
                <a:cs typeface="Alexandria"/>
              </a:defRPr>
            </a:pPr>
            <a:r>
              <a:rPr lang="ar-SA" altLang="en-US" sz="1100" b="0">
                <a:latin typeface="Alexandria"/>
                <a:ea typeface="Alexandria"/>
                <a:cs typeface="Alexandria"/>
              </a:rPr>
              <a:t>سير عمل آلي بصلاحيات واضحة حسب الأدوار</a:t>
            </a:r>
          </a:p>
        </p:txBody>
      </p:sp>
      <p:sp>
        <p:nvSpPr>
          <p:cNvPr id="11" name="Straight Connector 10">
            <a:extLst>
              <a:ext uri="{FF2B5EF4-FFF2-40B4-BE49-F238E27FC236}">
                <a16:creationId xmlns:a16="http://schemas.microsoft.com/office/drawing/2014/main" id="{BD14359E-7CE8-4168-8240-29B6DC2C95CB}"/>
              </a:ext>
            </a:extLst>
          </p:cNvPr>
          <p:cNvSpPr>
            <a:spLocks noGrp="1"/>
          </p:cNvSpPr>
          <p:nvPr/>
        </p:nvSpPr>
        <p:spPr>
          <a:xfrm>
            <a:off x="952500" y="2800350"/>
            <a:ext cx="9906000" cy="9525"/>
          </a:xfrm>
          <a:prstGeom prst="line">
            <a:avLst/>
          </a:prstGeom>
          <a:noFill/>
          <a:ln w="9525">
            <a:solidFill>
              <a:srgbClr val="393451"/>
            </a:solidFill>
            <a:prstDash val="solid"/>
          </a:ln>
        </p:spPr>
        <p:txBody>
          <a:bodyPr wrap="square"/>
          <a:lstStyle/>
          <a:p>
            <a:pPr>
              <a:lnSpc>
                <a:spcPct val="135000"/>
              </a:lnSpc>
              <a:spcBef>
                <a:spcPts val="400"/>
              </a:spcBef>
              <a:spcAft>
                <a:spcPts val="800"/>
              </a:spcAft>
            </a:pPr>
            <a:endParaRPr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1E0530D-3800-4EF2-B6BC-7E11400321F7}"/>
              </a:ext>
            </a:extLst>
          </p:cNvPr>
          <p:cNvSpPr>
            <a:spLocks noGrp="1"/>
          </p:cNvSpPr>
          <p:nvPr/>
        </p:nvSpPr>
        <p:spPr>
          <a:xfrm>
            <a:off x="6667500" y="2971800"/>
            <a:ext cx="4191000" cy="5334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/>
          <a:p>
            <a:pPr algn="r" rtl="0">
              <a:lnSpc>
                <a:spcPct val="135000"/>
              </a:lnSpc>
              <a:spcBef>
                <a:spcPts val="200"/>
              </a:spcBef>
              <a:spcAft>
                <a:spcPts val="800"/>
              </a:spcAft>
              <a:defRPr lang="ar-SA" altLang="en-US" sz="1875" b="0">
                <a:solidFill>
                  <a:srgbClr val="FFFFFF"/>
                </a:solidFill>
                <a:latin typeface="Alexandria"/>
                <a:ea typeface="Alexandria"/>
                <a:cs typeface="Alexandria"/>
              </a:defRPr>
            </a:pPr>
            <a:r>
              <a:rPr lang="ar-SA" altLang="en-US" sz="1100" b="0">
                <a:latin typeface="Alexandria"/>
                <a:ea typeface="Alexandria"/>
                <a:cs typeface="Alexandria"/>
              </a:rPr>
              <a:t>بيانات مشتتة بين ملفات وأنظمة بلا مصدر واحد موثوق</a:t>
            </a:r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FB13E17F-52D4-44B6-BD7E-8C90A4476279}"/>
              </a:ext>
            </a:extLst>
          </p:cNvPr>
          <p:cNvSpPr>
            <a:spLocks noGrp="1"/>
          </p:cNvSpPr>
          <p:nvPr/>
        </p:nvSpPr>
        <p:spPr>
          <a:xfrm>
            <a:off x="5895975" y="3067050"/>
            <a:ext cx="209550" cy="209550"/>
          </a:xfrm>
          <a:prstGeom prst="roundRect">
            <a:avLst>
              <a:gd name="adj" fmla="val 50000"/>
            </a:avLst>
          </a:prstGeom>
          <a:solidFill>
            <a:srgbClr val="9B6BF2"/>
          </a:solidFill>
          <a:ln w="0">
            <a:noFill/>
            <a:prstDash val="solid"/>
          </a:ln>
        </p:spPr>
        <p:txBody>
          <a:bodyPr wrap="square"/>
          <a:lstStyle/>
          <a:p>
            <a:pPr>
              <a:lnSpc>
                <a:spcPct val="135000"/>
              </a:lnSpc>
              <a:spcBef>
                <a:spcPts val="400"/>
              </a:spcBef>
              <a:spcAft>
                <a:spcPts val="800"/>
              </a:spcAft>
            </a:pPr>
            <a:endParaRPr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074644F0-8054-49C6-8CEA-68EDF105FECC}"/>
              </a:ext>
            </a:extLst>
          </p:cNvPr>
          <p:cNvSpPr>
            <a:spLocks noGrp="1"/>
          </p:cNvSpPr>
          <p:nvPr/>
        </p:nvSpPr>
        <p:spPr>
          <a:xfrm>
            <a:off x="952500" y="2971800"/>
            <a:ext cx="4191000" cy="5334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/>
          <a:p>
            <a:pPr algn="r" rtl="0">
              <a:lnSpc>
                <a:spcPct val="135000"/>
              </a:lnSpc>
              <a:spcBef>
                <a:spcPts val="200"/>
              </a:spcBef>
              <a:spcAft>
                <a:spcPts val="800"/>
              </a:spcAft>
              <a:defRPr lang="ar-SA" altLang="en-US" sz="1875" b="0">
                <a:solidFill>
                  <a:srgbClr val="E9E5F0"/>
                </a:solidFill>
                <a:latin typeface="Alexandria"/>
                <a:ea typeface="Alexandria"/>
                <a:cs typeface="Alexandria"/>
              </a:defRPr>
            </a:pPr>
            <a:r>
              <a:rPr lang="ar-SA" altLang="en-US" sz="1100" b="0">
                <a:latin typeface="Alexandria"/>
                <a:ea typeface="Alexandria"/>
                <a:cs typeface="Alexandria"/>
              </a:rPr>
              <a:t>مصدر بيانات موحّد ولوحات مؤشرات تدعم القرار بثقة</a:t>
            </a:r>
          </a:p>
        </p:txBody>
      </p:sp>
      <p:sp>
        <p:nvSpPr>
          <p:cNvPr id="15" name="Straight Connector 14">
            <a:extLst>
              <a:ext uri="{FF2B5EF4-FFF2-40B4-BE49-F238E27FC236}">
                <a16:creationId xmlns:a16="http://schemas.microsoft.com/office/drawing/2014/main" id="{BAB769EE-7E37-4E4A-BCE7-DF5F05C85B48}"/>
              </a:ext>
            </a:extLst>
          </p:cNvPr>
          <p:cNvSpPr>
            <a:spLocks noGrp="1"/>
          </p:cNvSpPr>
          <p:nvPr/>
        </p:nvSpPr>
        <p:spPr>
          <a:xfrm>
            <a:off x="952500" y="3695700"/>
            <a:ext cx="9906000" cy="9525"/>
          </a:xfrm>
          <a:prstGeom prst="line">
            <a:avLst/>
          </a:prstGeom>
          <a:noFill/>
          <a:ln w="9525">
            <a:solidFill>
              <a:srgbClr val="393451"/>
            </a:solidFill>
            <a:prstDash val="solid"/>
          </a:ln>
        </p:spPr>
        <p:txBody>
          <a:bodyPr wrap="square"/>
          <a:lstStyle/>
          <a:p>
            <a:pPr>
              <a:lnSpc>
                <a:spcPct val="135000"/>
              </a:lnSpc>
              <a:spcBef>
                <a:spcPts val="400"/>
              </a:spcBef>
              <a:spcAft>
                <a:spcPts val="800"/>
              </a:spcAft>
            </a:pPr>
            <a:endParaRPr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DF22EE21-D291-4F13-B878-3E85572E5457}"/>
              </a:ext>
            </a:extLst>
          </p:cNvPr>
          <p:cNvSpPr>
            <a:spLocks noGrp="1"/>
          </p:cNvSpPr>
          <p:nvPr/>
        </p:nvSpPr>
        <p:spPr>
          <a:xfrm>
            <a:off x="6667500" y="3867150"/>
            <a:ext cx="4191000" cy="5334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/>
          <a:p>
            <a:pPr algn="r" rtl="0">
              <a:lnSpc>
                <a:spcPct val="135000"/>
              </a:lnSpc>
              <a:spcBef>
                <a:spcPts val="200"/>
              </a:spcBef>
              <a:spcAft>
                <a:spcPts val="800"/>
              </a:spcAft>
              <a:defRPr lang="ar-SA" altLang="en-US" sz="1875" b="0">
                <a:solidFill>
                  <a:srgbClr val="FFFFFF"/>
                </a:solidFill>
                <a:latin typeface="Alexandria"/>
                <a:ea typeface="Alexandria"/>
                <a:cs typeface="Alexandria"/>
              </a:defRPr>
            </a:pPr>
            <a:r>
              <a:rPr lang="ar-SA" altLang="en-US" sz="1100" b="0">
                <a:latin typeface="Alexandria"/>
                <a:ea typeface="Alexandria"/>
                <a:cs typeface="Alexandria"/>
              </a:rPr>
              <a:t>قنوات منفصلة تربك العميل والفريق</a:t>
            </a:r>
          </a:p>
        </p:txBody>
      </p:sp>
      <p:sp>
        <p:nvSpPr>
          <p:cNvPr id="17" name="Rectangle: Rounded Corners 16">
            <a:extLst>
              <a:ext uri="{FF2B5EF4-FFF2-40B4-BE49-F238E27FC236}">
                <a16:creationId xmlns:a16="http://schemas.microsoft.com/office/drawing/2014/main" id="{320B8B1C-C283-4400-8721-A554C4FA160A}"/>
              </a:ext>
            </a:extLst>
          </p:cNvPr>
          <p:cNvSpPr>
            <a:spLocks noGrp="1"/>
          </p:cNvSpPr>
          <p:nvPr/>
        </p:nvSpPr>
        <p:spPr>
          <a:xfrm>
            <a:off x="5895975" y="3962400"/>
            <a:ext cx="209550" cy="209550"/>
          </a:xfrm>
          <a:prstGeom prst="roundRect">
            <a:avLst>
              <a:gd name="adj" fmla="val 50000"/>
            </a:avLst>
          </a:prstGeom>
          <a:solidFill>
            <a:srgbClr val="6EF3E0"/>
          </a:solidFill>
          <a:ln w="0">
            <a:noFill/>
            <a:prstDash val="solid"/>
          </a:ln>
        </p:spPr>
        <p:txBody>
          <a:bodyPr wrap="square"/>
          <a:lstStyle/>
          <a:p>
            <a:pPr>
              <a:lnSpc>
                <a:spcPct val="135000"/>
              </a:lnSpc>
              <a:spcBef>
                <a:spcPts val="400"/>
              </a:spcBef>
              <a:spcAft>
                <a:spcPts val="800"/>
              </a:spcAft>
            </a:pPr>
            <a:endParaRPr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3B0EEDF6-2630-40B1-BB72-CFF2DCDFCB85}"/>
              </a:ext>
            </a:extLst>
          </p:cNvPr>
          <p:cNvSpPr>
            <a:spLocks noGrp="1"/>
          </p:cNvSpPr>
          <p:nvPr/>
        </p:nvSpPr>
        <p:spPr>
          <a:xfrm>
            <a:off x="952500" y="3867150"/>
            <a:ext cx="4191000" cy="5334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/>
          <a:p>
            <a:pPr algn="r" rtl="0">
              <a:lnSpc>
                <a:spcPct val="135000"/>
              </a:lnSpc>
              <a:spcBef>
                <a:spcPts val="200"/>
              </a:spcBef>
              <a:spcAft>
                <a:spcPts val="800"/>
              </a:spcAft>
              <a:defRPr lang="ar-SA" altLang="en-US" sz="1875" b="0">
                <a:solidFill>
                  <a:srgbClr val="E9E5F0"/>
                </a:solidFill>
                <a:latin typeface="Alexandria"/>
                <a:ea typeface="Alexandria"/>
                <a:cs typeface="Alexandria"/>
              </a:defRPr>
            </a:pPr>
            <a:r>
              <a:rPr lang="ar-SA" altLang="en-US" sz="1100" b="0">
                <a:solidFill>
                  <a:srgbClr val="E9E5F0"/>
                </a:solidFill>
                <a:latin typeface="Alexandria"/>
                <a:ea typeface="Alexandria"/>
                <a:cs typeface="Alexandria"/>
              </a:rPr>
              <a:t>تجربة مترابطة عبر الويب والجوال بنفس الهوية ومنطق العمل</a:t>
            </a:r>
          </a:p>
        </p:txBody>
      </p:sp>
      <p:sp>
        <p:nvSpPr>
          <p:cNvPr id="19" name="Straight Connector 18">
            <a:extLst>
              <a:ext uri="{FF2B5EF4-FFF2-40B4-BE49-F238E27FC236}">
                <a16:creationId xmlns:a16="http://schemas.microsoft.com/office/drawing/2014/main" id="{34CCDF5F-0E08-48AB-9EBE-541742277670}"/>
              </a:ext>
            </a:extLst>
          </p:cNvPr>
          <p:cNvSpPr>
            <a:spLocks noGrp="1"/>
          </p:cNvSpPr>
          <p:nvPr/>
        </p:nvSpPr>
        <p:spPr>
          <a:xfrm>
            <a:off x="952500" y="4591050"/>
            <a:ext cx="9906000" cy="9525"/>
          </a:xfrm>
          <a:prstGeom prst="line">
            <a:avLst/>
          </a:prstGeom>
          <a:noFill/>
          <a:ln w="9525">
            <a:solidFill>
              <a:srgbClr val="393451"/>
            </a:solidFill>
            <a:prstDash val="solid"/>
          </a:ln>
        </p:spPr>
        <p:txBody>
          <a:bodyPr wrap="square"/>
          <a:lstStyle/>
          <a:p>
            <a:pPr>
              <a:lnSpc>
                <a:spcPct val="135000"/>
              </a:lnSpc>
              <a:spcBef>
                <a:spcPts val="400"/>
              </a:spcBef>
              <a:spcAft>
                <a:spcPts val="800"/>
              </a:spcAft>
            </a:pPr>
            <a:endParaRPr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748BF0EA-09EF-41FA-9139-705A6BD530EC}"/>
              </a:ext>
            </a:extLst>
          </p:cNvPr>
          <p:cNvSpPr>
            <a:spLocks noGrp="1"/>
          </p:cNvSpPr>
          <p:nvPr/>
        </p:nvSpPr>
        <p:spPr>
          <a:xfrm>
            <a:off x="6667500" y="4762500"/>
            <a:ext cx="4191000" cy="5334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/>
          <a:p>
            <a:pPr algn="r" rtl="0">
              <a:lnSpc>
                <a:spcPct val="135000"/>
              </a:lnSpc>
              <a:spcBef>
                <a:spcPts val="200"/>
              </a:spcBef>
              <a:spcAft>
                <a:spcPts val="800"/>
              </a:spcAft>
              <a:defRPr lang="ar-SA" altLang="en-US" sz="1875" b="0">
                <a:solidFill>
                  <a:srgbClr val="FFFFFF"/>
                </a:solidFill>
                <a:latin typeface="Alexandria"/>
                <a:ea typeface="Alexandria"/>
                <a:cs typeface="Alexandria"/>
              </a:defRPr>
            </a:pPr>
            <a:r>
              <a:rPr lang="ar-SA" altLang="en-US" sz="1100" b="0">
                <a:latin typeface="Alexandria"/>
                <a:ea typeface="Alexandria"/>
                <a:cs typeface="Alexandria"/>
              </a:rPr>
              <a:t>صعوبة التوسع أو إضافة خدمات بسبب بنية غير مرنة</a:t>
            </a:r>
          </a:p>
        </p:txBody>
      </p:sp>
      <p:sp>
        <p:nvSpPr>
          <p:cNvPr id="21" name="Rectangle: Rounded Corners 20">
            <a:extLst>
              <a:ext uri="{FF2B5EF4-FFF2-40B4-BE49-F238E27FC236}">
                <a16:creationId xmlns:a16="http://schemas.microsoft.com/office/drawing/2014/main" id="{FDFBA222-137C-4246-999E-D5ADD7722F08}"/>
              </a:ext>
            </a:extLst>
          </p:cNvPr>
          <p:cNvSpPr>
            <a:spLocks noGrp="1"/>
          </p:cNvSpPr>
          <p:nvPr/>
        </p:nvSpPr>
        <p:spPr>
          <a:xfrm>
            <a:off x="5895975" y="4857750"/>
            <a:ext cx="209550" cy="209550"/>
          </a:xfrm>
          <a:prstGeom prst="roundRect">
            <a:avLst>
              <a:gd name="adj" fmla="val 50000"/>
            </a:avLst>
          </a:prstGeom>
          <a:solidFill>
            <a:srgbClr val="9B6BF2"/>
          </a:solidFill>
          <a:ln w="0">
            <a:noFill/>
            <a:prstDash val="solid"/>
          </a:ln>
        </p:spPr>
        <p:txBody>
          <a:bodyPr wrap="square"/>
          <a:lstStyle/>
          <a:p>
            <a:pPr>
              <a:lnSpc>
                <a:spcPct val="135000"/>
              </a:lnSpc>
              <a:spcBef>
                <a:spcPts val="400"/>
              </a:spcBef>
              <a:spcAft>
                <a:spcPts val="800"/>
              </a:spcAft>
            </a:pPr>
            <a:endParaRPr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FD8156D0-4C5A-4224-923D-FA5FD6721D89}"/>
              </a:ext>
            </a:extLst>
          </p:cNvPr>
          <p:cNvSpPr>
            <a:spLocks noGrp="1"/>
          </p:cNvSpPr>
          <p:nvPr/>
        </p:nvSpPr>
        <p:spPr>
          <a:xfrm>
            <a:off x="952500" y="4762500"/>
            <a:ext cx="4191000" cy="5334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/>
          <a:p>
            <a:pPr algn="r" rtl="0">
              <a:lnSpc>
                <a:spcPct val="135000"/>
              </a:lnSpc>
              <a:spcBef>
                <a:spcPts val="200"/>
              </a:spcBef>
              <a:spcAft>
                <a:spcPts val="800"/>
              </a:spcAft>
              <a:defRPr lang="ar-SA" altLang="en-US" sz="1875" b="0">
                <a:solidFill>
                  <a:srgbClr val="E9E5F0"/>
                </a:solidFill>
                <a:latin typeface="Alexandria"/>
                <a:ea typeface="Alexandria"/>
                <a:cs typeface="Alexandria"/>
              </a:defRPr>
            </a:pPr>
            <a:r>
              <a:rPr lang="ar-SA" altLang="en-US" sz="1100" b="0">
                <a:latin typeface="Alexandria"/>
                <a:ea typeface="Alexandria"/>
                <a:cs typeface="Alexandria"/>
              </a:rPr>
              <a:t>بنية مرنة قابلة للتوسع والربط مع أنظمة أخرى</a:t>
            </a:r>
          </a:p>
        </p:txBody>
      </p:sp>
      <p:sp>
        <p:nvSpPr>
          <p:cNvPr id="23" name="Rectangle: Rounded Corners 22">
            <a:extLst>
              <a:ext uri="{FF2B5EF4-FFF2-40B4-BE49-F238E27FC236}">
                <a16:creationId xmlns:a16="http://schemas.microsoft.com/office/drawing/2014/main" id="{F6B0F6E5-E4EA-4141-90C7-71810E86CBE0}"/>
              </a:ext>
            </a:extLst>
          </p:cNvPr>
          <p:cNvSpPr>
            <a:spLocks noGrp="1"/>
          </p:cNvSpPr>
          <p:nvPr/>
        </p:nvSpPr>
        <p:spPr>
          <a:xfrm>
            <a:off x="1381125" y="5905500"/>
            <a:ext cx="9429750" cy="514350"/>
          </a:xfrm>
          <a:prstGeom prst="roundRect">
            <a:avLst>
              <a:gd name="adj" fmla="val 25926"/>
            </a:avLst>
          </a:prstGeom>
          <a:solidFill>
            <a:srgbClr val="242044"/>
          </a:solidFill>
          <a:ln w="0">
            <a:noFill/>
            <a:prstDash val="solid"/>
          </a:ln>
        </p:spPr>
        <p:txBody>
          <a:bodyPr wrap="square"/>
          <a:lstStyle/>
          <a:p>
            <a:pPr>
              <a:lnSpc>
                <a:spcPct val="135000"/>
              </a:lnSpc>
              <a:spcBef>
                <a:spcPts val="400"/>
              </a:spcBef>
              <a:spcAft>
                <a:spcPts val="800"/>
              </a:spcAft>
            </a:pPr>
            <a:endParaRPr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4808961D-4AD2-4A9E-96B9-0646B4CA2731}"/>
              </a:ext>
            </a:extLst>
          </p:cNvPr>
          <p:cNvSpPr>
            <a:spLocks noGrp="1"/>
          </p:cNvSpPr>
          <p:nvPr/>
        </p:nvSpPr>
        <p:spPr>
          <a:xfrm>
            <a:off x="1666875" y="6019800"/>
            <a:ext cx="8858250" cy="96012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/>
          <a:p>
            <a:pPr algn="r" rtl="0">
              <a:lnSpc>
                <a:spcPct val="135000"/>
              </a:lnSpc>
              <a:spcBef>
                <a:spcPts val="200"/>
              </a:spcBef>
              <a:spcAft>
                <a:spcPts val="800"/>
              </a:spcAft>
              <a:defRPr lang="ar-SA" altLang="en-US" sz="1650" b="1">
                <a:solidFill>
                  <a:srgbClr val="6EF3E0"/>
                </a:solidFill>
                <a:latin typeface="Alexandria"/>
                <a:ea typeface="Alexandria"/>
                <a:cs typeface="Alexandria"/>
              </a:defRPr>
            </a:pPr>
            <a:r>
              <a:rPr lang="ar-SA" altLang="en-US" sz="1050" b="0">
                <a:latin typeface="Alexandria"/>
                <a:ea typeface="Alexandria"/>
                <a:cs typeface="Alexandria"/>
              </a:rPr>
              <a:t>نعرّف مؤشرات النجاح مبكراً — أداء واعتماد وزمن إنجاز — ونتابع التقدم عليها من التحليل حتى التشغيل.</a:t>
            </a:r>
          </a:p>
        </p:txBody>
      </p:sp>
    </p:spTree>
    <p:extLst>
      <p:ext uri="{BB962C8B-B14F-4D97-AF65-F5344CB8AC3E}">
        <p14:creationId xmlns:p14="http://schemas.microsoft.com/office/powerpoint/2010/main" val="79392474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5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17"/>
          <p:cNvPicPr>
            <a:picLocks noChangeAspect="1"/>
          </p:cNvPicPr>
          <p:nvPr/>
        </p:nvPicPr>
        <p:blipFill>
          <a:blip r:embed="rId3"/>
          <a:srcRect l="27918" r="27918"/>
          <a:stretch>
            <a:fillRect/>
          </a:stretch>
        </p:blipFill>
        <p:spPr>
          <a:xfrm>
            <a:off x="0" y="0"/>
            <a:ext cx="5381625" cy="6858000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FEDE9C37-1D40-40C1-9446-1AEA18373A9A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5381625" cy="6858000"/>
          </a:xfrm>
          <a:prstGeom prst="rect">
            <a:avLst/>
          </a:prstGeom>
          <a:solidFill>
            <a:srgbClr val="0B1025">
              <a:alpha val="16000"/>
            </a:srgbClr>
          </a:solidFill>
          <a:ln w="0">
            <a:noFill/>
            <a:prstDash val="solid"/>
          </a:ln>
        </p:spPr>
        <p:txBody>
          <a:bodyPr wrap="square"/>
          <a:lstStyle/>
          <a:p>
            <a:pPr>
              <a:lnSpc>
                <a:spcPct val="135000"/>
              </a:lnSpc>
              <a:spcBef>
                <a:spcPts val="400"/>
              </a:spcBef>
              <a:spcAft>
                <a:spcPts val="800"/>
              </a:spcAft>
            </a:pPr>
            <a:endParaRPr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E87D4983-13D5-45C0-81A6-167F87A49C47}"/>
              </a:ext>
            </a:extLst>
          </p:cNvPr>
          <p:cNvSpPr>
            <a:spLocks noGrp="1"/>
          </p:cNvSpPr>
          <p:nvPr/>
        </p:nvSpPr>
        <p:spPr>
          <a:xfrm>
            <a:off x="400050" y="6381750"/>
            <a:ext cx="6858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35000"/>
              </a:lnSpc>
              <a:spcBef>
                <a:spcPts val="400"/>
              </a:spcBef>
              <a:spcAft>
                <a:spcPts val="800"/>
              </a:spcAft>
              <a:defRPr sz="1275" b="1">
                <a:solidFill>
                  <a:srgbClr val="6840C7"/>
                </a:solidFill>
                <a:latin typeface="Alexandria"/>
                <a:ea typeface="Alexandria"/>
                <a:cs typeface="Alexandria"/>
              </a:defRPr>
            </a:pPr>
            <a:r>
              <a:rPr sz="1000" b="1">
                <a:solidFill>
                  <a:srgbClr val="6840C7"/>
                </a:solidFill>
                <a:latin typeface="Alexandria"/>
                <a:ea typeface="Alexandria"/>
                <a:cs typeface="Alexandria"/>
              </a:rPr>
              <a:t>05</a:t>
            </a:r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B3DAB8D8-38E3-4983-AEFD-7B1FBC880009}"/>
              </a:ext>
            </a:extLst>
          </p:cNvPr>
          <p:cNvSpPr>
            <a:spLocks noGrp="1"/>
          </p:cNvSpPr>
          <p:nvPr/>
        </p:nvSpPr>
        <p:spPr>
          <a:xfrm>
            <a:off x="11563350" y="457200"/>
            <a:ext cx="66675" cy="495300"/>
          </a:xfrm>
          <a:prstGeom prst="roundRect">
            <a:avLst>
              <a:gd name="adj" fmla="val 50000"/>
            </a:avLst>
          </a:prstGeom>
          <a:solidFill>
            <a:srgbClr val="9B6BF2"/>
          </a:solidFill>
          <a:ln w="0">
            <a:noFill/>
            <a:prstDash val="solid"/>
          </a:ln>
        </p:spPr>
        <p:txBody>
          <a:bodyPr wrap="square"/>
          <a:lstStyle/>
          <a:p>
            <a:pPr>
              <a:lnSpc>
                <a:spcPct val="135000"/>
              </a:lnSpc>
              <a:spcBef>
                <a:spcPts val="400"/>
              </a:spcBef>
              <a:spcAft>
                <a:spcPts val="800"/>
              </a:spcAft>
            </a:pPr>
            <a:endParaRPr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74C028BC-5AEC-472D-AF3F-BCA5544A0DE4}"/>
              </a:ext>
            </a:extLst>
          </p:cNvPr>
          <p:cNvSpPr>
            <a:spLocks noGrp="1"/>
          </p:cNvSpPr>
          <p:nvPr/>
        </p:nvSpPr>
        <p:spPr>
          <a:xfrm>
            <a:off x="6191250" y="419100"/>
            <a:ext cx="5238750" cy="666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ctr">
            <a:noAutofit/>
          </a:bodyPr>
          <a:lstStyle/>
          <a:p>
            <a:pPr algn="r" rtl="0">
              <a:lnSpc>
                <a:spcPct val="135000"/>
              </a:lnSpc>
              <a:spcBef>
                <a:spcPts val="400"/>
              </a:spcBef>
              <a:spcAft>
                <a:spcPts val="800"/>
              </a:spcAft>
              <a:defRPr lang="ar-SA" altLang="en-US" sz="3000" b="1">
                <a:solidFill>
                  <a:srgbClr val="211A3C"/>
                </a:solidFill>
                <a:latin typeface="Alexandria"/>
                <a:ea typeface="Alexandria"/>
                <a:cs typeface="Alexandria"/>
              </a:defRPr>
            </a:pPr>
            <a:r>
              <a:rPr lang="ar-SA" altLang="en-US" sz="1600" b="1" dirty="0">
                <a:solidFill>
                  <a:srgbClr val="211A3C"/>
                </a:solidFill>
                <a:latin typeface="Alexandria"/>
                <a:ea typeface="Alexandria"/>
                <a:cs typeface="Alexandria"/>
              </a:rPr>
              <a:t>الأنظمة والمنتجات الرقمية</a:t>
            </a: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CD1CC292-3E2E-45CA-B282-92A5748492EB}"/>
              </a:ext>
            </a:extLst>
          </p:cNvPr>
          <p:cNvSpPr>
            <a:spLocks noGrp="1"/>
          </p:cNvSpPr>
          <p:nvPr/>
        </p:nvSpPr>
        <p:spPr>
          <a:xfrm>
            <a:off x="11229975" y="1400175"/>
            <a:ext cx="57150" cy="590550"/>
          </a:xfrm>
          <a:prstGeom prst="roundRect">
            <a:avLst>
              <a:gd name="adj" fmla="val 50000"/>
            </a:avLst>
          </a:prstGeom>
          <a:solidFill>
            <a:srgbClr val="9B6BF2"/>
          </a:solidFill>
          <a:ln w="0">
            <a:noFill/>
            <a:prstDash val="solid"/>
          </a:ln>
        </p:spPr>
        <p:txBody>
          <a:bodyPr wrap="square"/>
          <a:lstStyle/>
          <a:p>
            <a:pPr>
              <a:lnSpc>
                <a:spcPct val="135000"/>
              </a:lnSpc>
              <a:spcBef>
                <a:spcPts val="400"/>
              </a:spcBef>
              <a:spcAft>
                <a:spcPts val="800"/>
              </a:spcAft>
            </a:pPr>
            <a:endParaRPr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7139C6BD-8C7A-4259-B2F3-5C101B9E54AC}"/>
              </a:ext>
            </a:extLst>
          </p:cNvPr>
          <p:cNvSpPr>
            <a:spLocks noGrp="1"/>
          </p:cNvSpPr>
          <p:nvPr/>
        </p:nvSpPr>
        <p:spPr>
          <a:xfrm>
            <a:off x="6048375" y="1381125"/>
            <a:ext cx="5029200" cy="361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/>
          <a:p>
            <a:pPr algn="r" rtl="0">
              <a:lnSpc>
                <a:spcPct val="135000"/>
              </a:lnSpc>
              <a:spcBef>
                <a:spcPts val="400"/>
              </a:spcBef>
              <a:spcAft>
                <a:spcPts val="800"/>
              </a:spcAft>
              <a:defRPr lang="ar-SA" altLang="en-US" sz="2025" b="1">
                <a:solidFill>
                  <a:srgbClr val="211A3C"/>
                </a:solidFill>
                <a:latin typeface="Alexandria"/>
                <a:ea typeface="Alexandria"/>
                <a:cs typeface="Alexandria"/>
              </a:defRPr>
            </a:pPr>
            <a:r>
              <a:rPr lang="ar-SA" altLang="en-US" sz="1150" b="1">
                <a:solidFill>
                  <a:srgbClr val="211A3C"/>
                </a:solidFill>
                <a:latin typeface="Alexandria"/>
                <a:ea typeface="Alexandria"/>
                <a:cs typeface="Alexandria"/>
              </a:rPr>
              <a:t>منصات وأنظمة مخصصة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017A2F46-F572-4DAE-9B7A-81C0EDFCC2FE}"/>
              </a:ext>
            </a:extLst>
          </p:cNvPr>
          <p:cNvSpPr>
            <a:spLocks noGrp="1"/>
          </p:cNvSpPr>
          <p:nvPr/>
        </p:nvSpPr>
        <p:spPr>
          <a:xfrm>
            <a:off x="6048375" y="1790700"/>
            <a:ext cx="5029200" cy="96012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/>
          <a:p>
            <a:pPr algn="r" rtl="0">
              <a:lnSpc>
                <a:spcPct val="135000"/>
              </a:lnSpc>
              <a:spcBef>
                <a:spcPts val="200"/>
              </a:spcBef>
              <a:spcAft>
                <a:spcPts val="800"/>
              </a:spcAft>
              <a:defRPr lang="ar-SA" altLang="en-US" sz="1725" b="0">
                <a:solidFill>
                  <a:srgbClr val="746E86"/>
                </a:solidFill>
                <a:latin typeface="Alexandria"/>
                <a:ea typeface="Alexandria"/>
                <a:cs typeface="Alexandria"/>
              </a:defRPr>
            </a:pPr>
            <a:r>
              <a:rPr lang="ar-SA" altLang="en-US" sz="1100" b="0" dirty="0">
                <a:latin typeface="Alexandria"/>
                <a:ea typeface="Alexandria"/>
                <a:cs typeface="Alexandria"/>
              </a:rPr>
              <a:t>بوابات داخلية، تشغيل يومي، لوحات متابعة، ومسارات عمل تطابق إجراءات</a:t>
            </a:r>
            <a:endParaRPr lang="ar-JO" altLang="en-US" sz="1100" b="0" dirty="0">
              <a:latin typeface="Alexandria"/>
              <a:ea typeface="Alexandria"/>
              <a:cs typeface="Alexandria"/>
            </a:endParaRPr>
          </a:p>
          <a:p>
            <a:pPr algn="r" rtl="0">
              <a:lnSpc>
                <a:spcPct val="135000"/>
              </a:lnSpc>
              <a:spcBef>
                <a:spcPts val="200"/>
              </a:spcBef>
              <a:spcAft>
                <a:spcPts val="800"/>
              </a:spcAft>
              <a:defRPr lang="ar-SA" altLang="en-US" sz="1725" b="0">
                <a:solidFill>
                  <a:srgbClr val="746E86"/>
                </a:solidFill>
                <a:latin typeface="Alexandria"/>
                <a:ea typeface="Alexandria"/>
                <a:cs typeface="Alexandria"/>
              </a:defRPr>
            </a:pPr>
            <a:r>
              <a:rPr lang="ar-SA" altLang="en-US" sz="1100" b="0" dirty="0">
                <a:latin typeface="Alexandria"/>
                <a:ea typeface="Alexandria"/>
                <a:cs typeface="Alexandria"/>
              </a:rPr>
              <a:t> </a:t>
            </a:r>
            <a:r>
              <a:rPr lang="ar-JO" altLang="en-US" sz="1100" b="0" dirty="0">
                <a:latin typeface="Alexandria"/>
                <a:ea typeface="Alexandria"/>
                <a:cs typeface="Alexandria"/>
              </a:rPr>
              <a:t>الشركة</a:t>
            </a:r>
            <a:r>
              <a:rPr lang="ar-SA" altLang="en-US" sz="1100" b="0" dirty="0">
                <a:latin typeface="Alexandria"/>
                <a:ea typeface="Alexandria"/>
                <a:cs typeface="Alexandria"/>
              </a:rPr>
              <a:t>.</a:t>
            </a:r>
          </a:p>
        </p:txBody>
      </p:sp>
      <p:sp>
        <p:nvSpPr>
          <p:cNvPr id="10" name="Straight Connector 9">
            <a:extLst>
              <a:ext uri="{FF2B5EF4-FFF2-40B4-BE49-F238E27FC236}">
                <a16:creationId xmlns:a16="http://schemas.microsoft.com/office/drawing/2014/main" id="{7EFAB97A-9447-46D9-923F-1202813030F6}"/>
              </a:ext>
            </a:extLst>
          </p:cNvPr>
          <p:cNvSpPr>
            <a:spLocks noGrp="1"/>
          </p:cNvSpPr>
          <p:nvPr/>
        </p:nvSpPr>
        <p:spPr>
          <a:xfrm>
            <a:off x="6048375" y="2638425"/>
            <a:ext cx="5238750" cy="9525"/>
          </a:xfrm>
          <a:prstGeom prst="line">
            <a:avLst/>
          </a:prstGeom>
          <a:noFill/>
          <a:ln w="9525">
            <a:solidFill>
              <a:srgbClr val="E7E1F0"/>
            </a:solidFill>
            <a:prstDash val="solid"/>
          </a:ln>
        </p:spPr>
        <p:txBody>
          <a:bodyPr wrap="square"/>
          <a:lstStyle/>
          <a:p>
            <a:pPr>
              <a:lnSpc>
                <a:spcPct val="135000"/>
              </a:lnSpc>
              <a:spcBef>
                <a:spcPts val="400"/>
              </a:spcBef>
              <a:spcAft>
                <a:spcPts val="800"/>
              </a:spcAft>
            </a:pPr>
            <a:endParaRPr/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EC459A61-0800-4A19-A959-EC9F151F3D9B}"/>
              </a:ext>
            </a:extLst>
          </p:cNvPr>
          <p:cNvSpPr>
            <a:spLocks noGrp="1"/>
          </p:cNvSpPr>
          <p:nvPr/>
        </p:nvSpPr>
        <p:spPr>
          <a:xfrm>
            <a:off x="11229975" y="2933700"/>
            <a:ext cx="57150" cy="590550"/>
          </a:xfrm>
          <a:prstGeom prst="roundRect">
            <a:avLst>
              <a:gd name="adj" fmla="val 50000"/>
            </a:avLst>
          </a:prstGeom>
          <a:solidFill>
            <a:srgbClr val="2ECDBD"/>
          </a:solidFill>
          <a:ln w="0">
            <a:noFill/>
            <a:prstDash val="solid"/>
          </a:ln>
        </p:spPr>
        <p:txBody>
          <a:bodyPr wrap="square"/>
          <a:lstStyle/>
          <a:p>
            <a:pPr>
              <a:lnSpc>
                <a:spcPct val="135000"/>
              </a:lnSpc>
              <a:spcBef>
                <a:spcPts val="400"/>
              </a:spcBef>
              <a:spcAft>
                <a:spcPts val="800"/>
              </a:spcAft>
            </a:pPr>
            <a:endParaRPr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DC704880-0F13-4167-B3E5-7959F8F478D1}"/>
              </a:ext>
            </a:extLst>
          </p:cNvPr>
          <p:cNvSpPr>
            <a:spLocks noGrp="1"/>
          </p:cNvSpPr>
          <p:nvPr/>
        </p:nvSpPr>
        <p:spPr>
          <a:xfrm>
            <a:off x="6048375" y="2914650"/>
            <a:ext cx="5029200" cy="361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/>
          <a:p>
            <a:pPr algn="r" rtl="0">
              <a:lnSpc>
                <a:spcPct val="135000"/>
              </a:lnSpc>
              <a:spcBef>
                <a:spcPts val="400"/>
              </a:spcBef>
              <a:spcAft>
                <a:spcPts val="800"/>
              </a:spcAft>
              <a:defRPr lang="ar-SA" altLang="en-US" sz="2025" b="1">
                <a:solidFill>
                  <a:srgbClr val="211A3C"/>
                </a:solidFill>
                <a:latin typeface="Alexandria"/>
                <a:ea typeface="Alexandria"/>
                <a:cs typeface="Alexandria"/>
              </a:defRPr>
            </a:pPr>
            <a:r>
              <a:rPr lang="ar-SA" altLang="en-US" sz="1150" b="1">
                <a:solidFill>
                  <a:srgbClr val="211A3C"/>
                </a:solidFill>
                <a:latin typeface="Alexandria"/>
                <a:ea typeface="Alexandria"/>
                <a:cs typeface="Alexandria"/>
              </a:rPr>
              <a:t>مواقع وتجارب رقمية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F1C093FB-4E2E-4CF6-A2E4-7B8514F84836}"/>
              </a:ext>
            </a:extLst>
          </p:cNvPr>
          <p:cNvSpPr>
            <a:spLocks noGrp="1"/>
          </p:cNvSpPr>
          <p:nvPr/>
        </p:nvSpPr>
        <p:spPr>
          <a:xfrm>
            <a:off x="6048375" y="3324225"/>
            <a:ext cx="5029200" cy="96012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/>
          <a:p>
            <a:pPr algn="r" rtl="0">
              <a:lnSpc>
                <a:spcPct val="135000"/>
              </a:lnSpc>
              <a:spcBef>
                <a:spcPts val="200"/>
              </a:spcBef>
              <a:spcAft>
                <a:spcPts val="800"/>
              </a:spcAft>
              <a:defRPr lang="ar-SA" altLang="en-US" sz="1725" b="0">
                <a:solidFill>
                  <a:srgbClr val="746E86"/>
                </a:solidFill>
                <a:latin typeface="Alexandria"/>
                <a:ea typeface="Alexandria"/>
                <a:cs typeface="Alexandria"/>
              </a:defRPr>
            </a:pPr>
            <a:r>
              <a:rPr lang="ar-SA" altLang="en-US" sz="1100" b="0" dirty="0">
                <a:latin typeface="Alexandria"/>
                <a:ea typeface="Alexandria"/>
                <a:cs typeface="Alexandria"/>
              </a:rPr>
              <a:t>مواقع مؤسسية، متاجر، حجوزات وخدمات ذاتية — بواجهة عربية، وأداء ثابت.</a:t>
            </a:r>
          </a:p>
        </p:txBody>
      </p:sp>
      <p:sp>
        <p:nvSpPr>
          <p:cNvPr id="14" name="Straight Connector 13">
            <a:extLst>
              <a:ext uri="{FF2B5EF4-FFF2-40B4-BE49-F238E27FC236}">
                <a16:creationId xmlns:a16="http://schemas.microsoft.com/office/drawing/2014/main" id="{51C155DE-856D-4D56-9406-192C8F9AFEF6}"/>
              </a:ext>
            </a:extLst>
          </p:cNvPr>
          <p:cNvSpPr>
            <a:spLocks noGrp="1"/>
          </p:cNvSpPr>
          <p:nvPr/>
        </p:nvSpPr>
        <p:spPr>
          <a:xfrm>
            <a:off x="6048375" y="4171950"/>
            <a:ext cx="5238750" cy="9525"/>
          </a:xfrm>
          <a:prstGeom prst="line">
            <a:avLst/>
          </a:prstGeom>
          <a:noFill/>
          <a:ln w="9525">
            <a:solidFill>
              <a:srgbClr val="E7E1F0"/>
            </a:solidFill>
            <a:prstDash val="solid"/>
          </a:ln>
        </p:spPr>
        <p:txBody>
          <a:bodyPr wrap="square"/>
          <a:lstStyle/>
          <a:p>
            <a:pPr>
              <a:lnSpc>
                <a:spcPct val="135000"/>
              </a:lnSpc>
              <a:spcBef>
                <a:spcPts val="400"/>
              </a:spcBef>
              <a:spcAft>
                <a:spcPts val="800"/>
              </a:spcAft>
            </a:pPr>
            <a:endParaRPr/>
          </a:p>
        </p:txBody>
      </p:sp>
      <p:sp>
        <p:nvSpPr>
          <p:cNvPr id="15" name="Rectangle: Rounded Corners 14">
            <a:extLst>
              <a:ext uri="{FF2B5EF4-FFF2-40B4-BE49-F238E27FC236}">
                <a16:creationId xmlns:a16="http://schemas.microsoft.com/office/drawing/2014/main" id="{D0886B61-F681-44F6-8D83-B82C543EAE1A}"/>
              </a:ext>
            </a:extLst>
          </p:cNvPr>
          <p:cNvSpPr>
            <a:spLocks noGrp="1"/>
          </p:cNvSpPr>
          <p:nvPr/>
        </p:nvSpPr>
        <p:spPr>
          <a:xfrm>
            <a:off x="11229975" y="4467225"/>
            <a:ext cx="57150" cy="590550"/>
          </a:xfrm>
          <a:prstGeom prst="roundRect">
            <a:avLst>
              <a:gd name="adj" fmla="val 50000"/>
            </a:avLst>
          </a:prstGeom>
          <a:solidFill>
            <a:srgbClr val="9B6BF2"/>
          </a:solidFill>
          <a:ln w="0">
            <a:noFill/>
            <a:prstDash val="solid"/>
          </a:ln>
        </p:spPr>
        <p:txBody>
          <a:bodyPr wrap="square"/>
          <a:lstStyle/>
          <a:p>
            <a:pPr>
              <a:lnSpc>
                <a:spcPct val="135000"/>
              </a:lnSpc>
              <a:spcBef>
                <a:spcPts val="400"/>
              </a:spcBef>
              <a:spcAft>
                <a:spcPts val="800"/>
              </a:spcAft>
            </a:pPr>
            <a:endParaRPr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D06DFDF0-73AB-4FF0-845B-9AD20F53FA43}"/>
              </a:ext>
            </a:extLst>
          </p:cNvPr>
          <p:cNvSpPr>
            <a:spLocks noGrp="1"/>
          </p:cNvSpPr>
          <p:nvPr/>
        </p:nvSpPr>
        <p:spPr>
          <a:xfrm>
            <a:off x="6048375" y="4448175"/>
            <a:ext cx="5029200" cy="361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/>
          <a:p>
            <a:pPr algn="r" rtl="0">
              <a:lnSpc>
                <a:spcPct val="135000"/>
              </a:lnSpc>
              <a:spcBef>
                <a:spcPts val="400"/>
              </a:spcBef>
              <a:spcAft>
                <a:spcPts val="800"/>
              </a:spcAft>
              <a:defRPr lang="ar-SA" altLang="en-US" sz="2025" b="1">
                <a:solidFill>
                  <a:srgbClr val="211A3C"/>
                </a:solidFill>
                <a:latin typeface="Alexandria"/>
                <a:ea typeface="Alexandria"/>
                <a:cs typeface="Alexandria"/>
              </a:defRPr>
            </a:pPr>
            <a:r>
              <a:rPr lang="ar-SA" altLang="en-US" sz="1150" b="1">
                <a:solidFill>
                  <a:srgbClr val="211A3C"/>
                </a:solidFill>
                <a:latin typeface="Alexandria"/>
                <a:ea typeface="Alexandria"/>
                <a:cs typeface="Alexandria"/>
              </a:rPr>
              <a:t>تطبيقات الجوال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F97E3A27-3EBE-4650-8C5C-856CCA3BD9A6}"/>
              </a:ext>
            </a:extLst>
          </p:cNvPr>
          <p:cNvSpPr>
            <a:spLocks noGrp="1"/>
          </p:cNvSpPr>
          <p:nvPr/>
        </p:nvSpPr>
        <p:spPr>
          <a:xfrm>
            <a:off x="6048375" y="4857750"/>
            <a:ext cx="5029200" cy="804672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/>
          <a:p>
            <a:pPr algn="r" rtl="0">
              <a:lnSpc>
                <a:spcPct val="135000"/>
              </a:lnSpc>
              <a:spcBef>
                <a:spcPts val="200"/>
              </a:spcBef>
              <a:spcAft>
                <a:spcPts val="800"/>
              </a:spcAft>
              <a:defRPr lang="ar-SA" altLang="en-US" sz="1725" b="0">
                <a:solidFill>
                  <a:srgbClr val="746E86"/>
                </a:solidFill>
                <a:latin typeface="Alexandria"/>
                <a:ea typeface="Alexandria"/>
                <a:cs typeface="Alexandria"/>
              </a:defRPr>
            </a:pPr>
            <a:r>
              <a:rPr lang="ar-SA" altLang="en-US" sz="1100" b="0">
                <a:latin typeface="Alexandria"/>
                <a:ea typeface="Alexandria"/>
                <a:cs typeface="Alexandria"/>
              </a:rPr>
              <a:t>تطبيقات ترتبط بالحسابات والإشعارات والطلبات عبر طبقة تكامل موحّدة.</a:t>
            </a:r>
          </a:p>
        </p:txBody>
      </p:sp>
    </p:spTree>
    <p:extLst>
      <p:ext uri="{BB962C8B-B14F-4D97-AF65-F5344CB8AC3E}">
        <p14:creationId xmlns:p14="http://schemas.microsoft.com/office/powerpoint/2010/main" val="42261591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8133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icture 18"/>
          <p:cNvPicPr>
            <a:picLocks noChangeAspect="1"/>
          </p:cNvPicPr>
          <p:nvPr/>
        </p:nvPicPr>
        <p:blipFill>
          <a:blip r:embed="rId3"/>
          <a:srcRect l="26159" r="26159"/>
          <a:stretch>
            <a:fillRect/>
          </a:stretch>
        </p:blipFill>
        <p:spPr>
          <a:xfrm>
            <a:off x="0" y="0"/>
            <a:ext cx="5810250" cy="6858000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500A953B-FCEF-4F7B-9178-3CBD1651C0D6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5810250" cy="6858000"/>
          </a:xfrm>
          <a:prstGeom prst="rect">
            <a:avLst/>
          </a:prstGeom>
          <a:solidFill>
            <a:srgbClr val="0B1025">
              <a:alpha val="14000"/>
            </a:srgbClr>
          </a:solidFill>
          <a:ln w="0">
            <a:noFill/>
            <a:prstDash val="solid"/>
          </a:ln>
        </p:spPr>
        <p:txBody>
          <a:bodyPr wrap="square"/>
          <a:lstStyle/>
          <a:p>
            <a:pPr>
              <a:lnSpc>
                <a:spcPct val="135000"/>
              </a:lnSpc>
              <a:spcBef>
                <a:spcPts val="400"/>
              </a:spcBef>
              <a:spcAft>
                <a:spcPts val="800"/>
              </a:spcAft>
            </a:pPr>
            <a:endParaRPr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0F29CC1D-236E-423E-8F48-6B876198C9DD}"/>
              </a:ext>
            </a:extLst>
          </p:cNvPr>
          <p:cNvSpPr>
            <a:spLocks noGrp="1"/>
          </p:cNvSpPr>
          <p:nvPr/>
        </p:nvSpPr>
        <p:spPr>
          <a:xfrm>
            <a:off x="400050" y="6381750"/>
            <a:ext cx="6858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35000"/>
              </a:lnSpc>
              <a:spcBef>
                <a:spcPts val="400"/>
              </a:spcBef>
              <a:spcAft>
                <a:spcPts val="800"/>
              </a:spcAft>
              <a:defRPr sz="1275" b="1">
                <a:solidFill>
                  <a:srgbClr val="6EF3E0"/>
                </a:solidFill>
                <a:latin typeface="Alexandria"/>
                <a:ea typeface="Alexandria"/>
                <a:cs typeface="Alexandria"/>
              </a:defRPr>
            </a:pPr>
            <a:r>
              <a:rPr sz="1000" b="1">
                <a:solidFill>
                  <a:srgbClr val="6EF3E0"/>
                </a:solidFill>
                <a:latin typeface="Alexandria"/>
                <a:ea typeface="Alexandria"/>
                <a:cs typeface="Alexandria"/>
              </a:rPr>
              <a:t>06</a:t>
            </a:r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CFED235D-A550-4812-B8D6-2E2D7DF4589D}"/>
              </a:ext>
            </a:extLst>
          </p:cNvPr>
          <p:cNvSpPr>
            <a:spLocks noGrp="1"/>
          </p:cNvSpPr>
          <p:nvPr/>
        </p:nvSpPr>
        <p:spPr>
          <a:xfrm>
            <a:off x="11563350" y="457200"/>
            <a:ext cx="66675" cy="495300"/>
          </a:xfrm>
          <a:prstGeom prst="roundRect">
            <a:avLst>
              <a:gd name="adj" fmla="val 50000"/>
            </a:avLst>
          </a:prstGeom>
          <a:solidFill>
            <a:srgbClr val="6EF3E0"/>
          </a:solidFill>
          <a:ln w="0">
            <a:noFill/>
            <a:prstDash val="solid"/>
          </a:ln>
        </p:spPr>
        <p:txBody>
          <a:bodyPr wrap="square"/>
          <a:lstStyle/>
          <a:p>
            <a:pPr>
              <a:lnSpc>
                <a:spcPct val="135000"/>
              </a:lnSpc>
              <a:spcBef>
                <a:spcPts val="400"/>
              </a:spcBef>
              <a:spcAft>
                <a:spcPts val="800"/>
              </a:spcAft>
            </a:pPr>
            <a:endParaRPr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DD6AE612-0132-4DCB-83B4-7091A587FAE7}"/>
              </a:ext>
            </a:extLst>
          </p:cNvPr>
          <p:cNvSpPr>
            <a:spLocks noGrp="1"/>
          </p:cNvSpPr>
          <p:nvPr/>
        </p:nvSpPr>
        <p:spPr>
          <a:xfrm>
            <a:off x="6334125" y="419100"/>
            <a:ext cx="5095875" cy="666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ctr">
            <a:noAutofit/>
          </a:bodyPr>
          <a:lstStyle/>
          <a:p>
            <a:pPr algn="r" rtl="0">
              <a:lnSpc>
                <a:spcPct val="135000"/>
              </a:lnSpc>
              <a:spcBef>
                <a:spcPts val="400"/>
              </a:spcBef>
              <a:spcAft>
                <a:spcPts val="800"/>
              </a:spcAft>
              <a:defRPr lang="ar-SA" altLang="en-US" sz="3000" b="1">
                <a:solidFill>
                  <a:srgbClr val="FFFFFF"/>
                </a:solidFill>
                <a:latin typeface="Alexandria"/>
                <a:ea typeface="Alexandria"/>
                <a:cs typeface="Alexandria"/>
              </a:defRPr>
            </a:pPr>
            <a:r>
              <a:rPr lang="ar-SA" altLang="en-US" sz="1600" b="1" dirty="0">
                <a:solidFill>
                  <a:srgbClr val="FFFFFF"/>
                </a:solidFill>
                <a:latin typeface="Alexandria"/>
                <a:ea typeface="Alexandria"/>
                <a:cs typeface="Alexandria"/>
              </a:rPr>
              <a:t>الذكاء الاصطناعي والتكامل</a:t>
            </a: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11BFE01F-B89A-4762-9874-15EC7462F297}"/>
              </a:ext>
            </a:extLst>
          </p:cNvPr>
          <p:cNvSpPr>
            <a:spLocks noGrp="1"/>
          </p:cNvSpPr>
          <p:nvPr/>
        </p:nvSpPr>
        <p:spPr>
          <a:xfrm>
            <a:off x="11372850" y="1400175"/>
            <a:ext cx="57150" cy="590550"/>
          </a:xfrm>
          <a:prstGeom prst="roundRect">
            <a:avLst>
              <a:gd name="adj" fmla="val 50000"/>
            </a:avLst>
          </a:prstGeom>
          <a:solidFill>
            <a:srgbClr val="6EF3E0"/>
          </a:solidFill>
          <a:ln w="0">
            <a:noFill/>
            <a:prstDash val="solid"/>
          </a:ln>
        </p:spPr>
        <p:txBody>
          <a:bodyPr wrap="square"/>
          <a:lstStyle/>
          <a:p>
            <a:pPr>
              <a:lnSpc>
                <a:spcPct val="135000"/>
              </a:lnSpc>
              <a:spcBef>
                <a:spcPts val="400"/>
              </a:spcBef>
              <a:spcAft>
                <a:spcPts val="800"/>
              </a:spcAft>
            </a:pPr>
            <a:endParaRPr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03D98400-030A-42D5-9F00-13BD5160E164}"/>
              </a:ext>
            </a:extLst>
          </p:cNvPr>
          <p:cNvSpPr>
            <a:spLocks noGrp="1"/>
          </p:cNvSpPr>
          <p:nvPr/>
        </p:nvSpPr>
        <p:spPr>
          <a:xfrm>
            <a:off x="6191250" y="1381125"/>
            <a:ext cx="5029200" cy="361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/>
          <a:p>
            <a:pPr algn="r" rtl="0">
              <a:lnSpc>
                <a:spcPct val="135000"/>
              </a:lnSpc>
              <a:spcBef>
                <a:spcPts val="400"/>
              </a:spcBef>
              <a:spcAft>
                <a:spcPts val="800"/>
              </a:spcAft>
              <a:defRPr lang="ar-SA" altLang="en-US" sz="1950" b="1">
                <a:solidFill>
                  <a:srgbClr val="FFFFFF"/>
                </a:solidFill>
                <a:latin typeface="Alexandria"/>
                <a:ea typeface="Alexandria"/>
                <a:cs typeface="Alexandria"/>
              </a:defRPr>
            </a:pPr>
            <a:r>
              <a:rPr lang="ar-SA" altLang="en-US" sz="1150" b="1">
                <a:solidFill>
                  <a:srgbClr val="FFFFFF"/>
                </a:solidFill>
                <a:latin typeface="Alexandria"/>
                <a:ea typeface="Alexandria"/>
                <a:cs typeface="Alexandria"/>
              </a:rPr>
              <a:t>أتمتة العمليات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6EA0F7CA-08A7-45A6-B8D3-3F6E06F2AD73}"/>
              </a:ext>
            </a:extLst>
          </p:cNvPr>
          <p:cNvSpPr>
            <a:spLocks noGrp="1"/>
          </p:cNvSpPr>
          <p:nvPr/>
        </p:nvSpPr>
        <p:spPr>
          <a:xfrm>
            <a:off x="6191250" y="1790700"/>
            <a:ext cx="5029200" cy="96012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/>
          <a:p>
            <a:pPr algn="r" rtl="0">
              <a:lnSpc>
                <a:spcPct val="135000"/>
              </a:lnSpc>
              <a:spcBef>
                <a:spcPts val="200"/>
              </a:spcBef>
              <a:spcAft>
                <a:spcPts val="800"/>
              </a:spcAft>
              <a:defRPr lang="ar-SA" altLang="en-US" sz="1650" b="0">
                <a:solidFill>
                  <a:srgbClr val="E7E3EF"/>
                </a:solidFill>
                <a:latin typeface="Alexandria"/>
                <a:ea typeface="Alexandria"/>
                <a:cs typeface="Alexandria"/>
              </a:defRPr>
            </a:pPr>
            <a:r>
              <a:rPr lang="ar-SA" altLang="en-US" sz="1100" b="0">
                <a:latin typeface="Alexandria"/>
                <a:ea typeface="Alexandria"/>
                <a:cs typeface="Alexandria"/>
              </a:rPr>
              <a:t>نؤتمت الخطوات المتكررة بالموافقات والقواعد والتنبيهات، لتقليل الجهد اليدوي والأخطاء.</a:t>
            </a:r>
          </a:p>
        </p:txBody>
      </p:sp>
      <p:sp>
        <p:nvSpPr>
          <p:cNvPr id="10" name="Straight Connector 9">
            <a:extLst>
              <a:ext uri="{FF2B5EF4-FFF2-40B4-BE49-F238E27FC236}">
                <a16:creationId xmlns:a16="http://schemas.microsoft.com/office/drawing/2014/main" id="{C67D8A3A-4BAF-48A5-AB4F-753429B6EE4B}"/>
              </a:ext>
            </a:extLst>
          </p:cNvPr>
          <p:cNvSpPr>
            <a:spLocks noGrp="1"/>
          </p:cNvSpPr>
          <p:nvPr/>
        </p:nvSpPr>
        <p:spPr>
          <a:xfrm>
            <a:off x="6191250" y="2647950"/>
            <a:ext cx="5238750" cy="9525"/>
          </a:xfrm>
          <a:prstGeom prst="line">
            <a:avLst/>
          </a:prstGeom>
          <a:noFill/>
          <a:ln w="9525">
            <a:solidFill>
              <a:srgbClr val="3B3554"/>
            </a:solidFill>
            <a:prstDash val="solid"/>
          </a:ln>
        </p:spPr>
        <p:txBody>
          <a:bodyPr wrap="square"/>
          <a:lstStyle/>
          <a:p>
            <a:pPr>
              <a:lnSpc>
                <a:spcPct val="135000"/>
              </a:lnSpc>
              <a:spcBef>
                <a:spcPts val="400"/>
              </a:spcBef>
              <a:spcAft>
                <a:spcPts val="800"/>
              </a:spcAft>
            </a:pPr>
            <a:endParaRPr/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40E358FF-E85D-4BF8-84A1-0A9C554D7202}"/>
              </a:ext>
            </a:extLst>
          </p:cNvPr>
          <p:cNvSpPr>
            <a:spLocks noGrp="1"/>
          </p:cNvSpPr>
          <p:nvPr/>
        </p:nvSpPr>
        <p:spPr>
          <a:xfrm>
            <a:off x="11372850" y="2943225"/>
            <a:ext cx="57150" cy="590550"/>
          </a:xfrm>
          <a:prstGeom prst="roundRect">
            <a:avLst>
              <a:gd name="adj" fmla="val 50000"/>
            </a:avLst>
          </a:prstGeom>
          <a:solidFill>
            <a:srgbClr val="9B6BF2"/>
          </a:solidFill>
          <a:ln w="0">
            <a:noFill/>
            <a:prstDash val="solid"/>
          </a:ln>
        </p:spPr>
        <p:txBody>
          <a:bodyPr wrap="square"/>
          <a:lstStyle/>
          <a:p>
            <a:pPr>
              <a:lnSpc>
                <a:spcPct val="135000"/>
              </a:lnSpc>
              <a:spcBef>
                <a:spcPts val="400"/>
              </a:spcBef>
              <a:spcAft>
                <a:spcPts val="800"/>
              </a:spcAft>
            </a:pPr>
            <a:endParaRPr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34AC7F87-23DF-4915-9FD7-A4A9A5D16E67}"/>
              </a:ext>
            </a:extLst>
          </p:cNvPr>
          <p:cNvSpPr>
            <a:spLocks noGrp="1"/>
          </p:cNvSpPr>
          <p:nvPr/>
        </p:nvSpPr>
        <p:spPr>
          <a:xfrm>
            <a:off x="6191250" y="2924175"/>
            <a:ext cx="5029200" cy="361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/>
          <a:p>
            <a:pPr algn="r" rtl="0">
              <a:lnSpc>
                <a:spcPct val="135000"/>
              </a:lnSpc>
              <a:spcBef>
                <a:spcPts val="400"/>
              </a:spcBef>
              <a:spcAft>
                <a:spcPts val="800"/>
              </a:spcAft>
              <a:defRPr lang="ar-SA" altLang="en-US" sz="1950" b="1">
                <a:solidFill>
                  <a:srgbClr val="FFFFFF"/>
                </a:solidFill>
                <a:latin typeface="Alexandria"/>
                <a:ea typeface="Alexandria"/>
                <a:cs typeface="Alexandria"/>
              </a:defRPr>
            </a:pPr>
            <a:r>
              <a:rPr lang="ar-SA" altLang="en-US" sz="1150" b="1">
                <a:solidFill>
                  <a:srgbClr val="FFFFFF"/>
                </a:solidFill>
                <a:latin typeface="Alexandria"/>
                <a:ea typeface="Alexandria"/>
                <a:cs typeface="Alexandria"/>
              </a:rPr>
              <a:t>حلول الذكاء الاصطناعي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B3463B51-BA5F-4AE6-A69E-AE223873D35F}"/>
              </a:ext>
            </a:extLst>
          </p:cNvPr>
          <p:cNvSpPr>
            <a:spLocks noGrp="1"/>
          </p:cNvSpPr>
          <p:nvPr/>
        </p:nvSpPr>
        <p:spPr>
          <a:xfrm>
            <a:off x="6191250" y="3333750"/>
            <a:ext cx="5029200" cy="804672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/>
          <a:p>
            <a:pPr algn="r" rtl="0">
              <a:lnSpc>
                <a:spcPct val="135000"/>
              </a:lnSpc>
              <a:spcBef>
                <a:spcPts val="200"/>
              </a:spcBef>
              <a:spcAft>
                <a:spcPts val="800"/>
              </a:spcAft>
              <a:defRPr lang="ar-SA" altLang="en-US" sz="1650" b="0">
                <a:solidFill>
                  <a:srgbClr val="E7E3EF"/>
                </a:solidFill>
                <a:latin typeface="Alexandria"/>
                <a:ea typeface="Alexandria"/>
                <a:cs typeface="Alexandria"/>
              </a:defRPr>
            </a:pPr>
            <a:r>
              <a:rPr lang="ar-SA" altLang="en-US" sz="1100" b="0">
                <a:latin typeface="Alexandria"/>
                <a:ea typeface="Alexandria"/>
                <a:cs typeface="Alexandria"/>
              </a:rPr>
              <a:t>مساعدون داخل الأنظمة، تلخيص وتصنيف، استخراج من المستندات، وبحث داخل محتوى العمل.</a:t>
            </a:r>
          </a:p>
        </p:txBody>
      </p:sp>
      <p:sp>
        <p:nvSpPr>
          <p:cNvPr id="14" name="Straight Connector 13">
            <a:extLst>
              <a:ext uri="{FF2B5EF4-FFF2-40B4-BE49-F238E27FC236}">
                <a16:creationId xmlns:a16="http://schemas.microsoft.com/office/drawing/2014/main" id="{D26E9A68-DC50-46F1-9F34-C6E160675904}"/>
              </a:ext>
            </a:extLst>
          </p:cNvPr>
          <p:cNvSpPr>
            <a:spLocks noGrp="1"/>
          </p:cNvSpPr>
          <p:nvPr/>
        </p:nvSpPr>
        <p:spPr>
          <a:xfrm>
            <a:off x="6191250" y="4191000"/>
            <a:ext cx="5238750" cy="9525"/>
          </a:xfrm>
          <a:prstGeom prst="line">
            <a:avLst/>
          </a:prstGeom>
          <a:noFill/>
          <a:ln w="9525">
            <a:solidFill>
              <a:srgbClr val="3B3554"/>
            </a:solidFill>
            <a:prstDash val="solid"/>
          </a:ln>
        </p:spPr>
        <p:txBody>
          <a:bodyPr wrap="square"/>
          <a:lstStyle/>
          <a:p>
            <a:pPr>
              <a:lnSpc>
                <a:spcPct val="135000"/>
              </a:lnSpc>
              <a:spcBef>
                <a:spcPts val="400"/>
              </a:spcBef>
              <a:spcAft>
                <a:spcPts val="800"/>
              </a:spcAft>
            </a:pPr>
            <a:endParaRPr/>
          </a:p>
        </p:txBody>
      </p:sp>
      <p:sp>
        <p:nvSpPr>
          <p:cNvPr id="15" name="Rectangle: Rounded Corners 14">
            <a:extLst>
              <a:ext uri="{FF2B5EF4-FFF2-40B4-BE49-F238E27FC236}">
                <a16:creationId xmlns:a16="http://schemas.microsoft.com/office/drawing/2014/main" id="{CA30A213-4C14-4A53-98B6-F6C79831FCC8}"/>
              </a:ext>
            </a:extLst>
          </p:cNvPr>
          <p:cNvSpPr>
            <a:spLocks noGrp="1"/>
          </p:cNvSpPr>
          <p:nvPr/>
        </p:nvSpPr>
        <p:spPr>
          <a:xfrm>
            <a:off x="11372850" y="4486275"/>
            <a:ext cx="57150" cy="590550"/>
          </a:xfrm>
          <a:prstGeom prst="roundRect">
            <a:avLst>
              <a:gd name="adj" fmla="val 50000"/>
            </a:avLst>
          </a:prstGeom>
          <a:solidFill>
            <a:srgbClr val="6EF3E0"/>
          </a:solidFill>
          <a:ln w="0">
            <a:noFill/>
            <a:prstDash val="solid"/>
          </a:ln>
        </p:spPr>
        <p:txBody>
          <a:bodyPr wrap="square"/>
          <a:lstStyle/>
          <a:p>
            <a:pPr>
              <a:lnSpc>
                <a:spcPct val="135000"/>
              </a:lnSpc>
              <a:spcBef>
                <a:spcPts val="400"/>
              </a:spcBef>
              <a:spcAft>
                <a:spcPts val="800"/>
              </a:spcAft>
            </a:pPr>
            <a:endParaRPr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C12E8368-65DB-4AB7-8229-5BE94BD93DB7}"/>
              </a:ext>
            </a:extLst>
          </p:cNvPr>
          <p:cNvSpPr>
            <a:spLocks noGrp="1"/>
          </p:cNvSpPr>
          <p:nvPr/>
        </p:nvSpPr>
        <p:spPr>
          <a:xfrm>
            <a:off x="6191250" y="4467225"/>
            <a:ext cx="5029200" cy="361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/>
          <a:p>
            <a:pPr algn="r" rtl="0">
              <a:lnSpc>
                <a:spcPct val="135000"/>
              </a:lnSpc>
              <a:spcBef>
                <a:spcPts val="400"/>
              </a:spcBef>
              <a:spcAft>
                <a:spcPts val="800"/>
              </a:spcAft>
              <a:defRPr lang="ar-SA" altLang="en-US" sz="1950" b="1">
                <a:solidFill>
                  <a:srgbClr val="FFFFFF"/>
                </a:solidFill>
                <a:latin typeface="Alexandria"/>
                <a:ea typeface="Alexandria"/>
                <a:cs typeface="Alexandria"/>
              </a:defRPr>
            </a:pPr>
            <a:r>
              <a:rPr lang="ar-SA" altLang="en-US" sz="1150" b="1">
                <a:solidFill>
                  <a:srgbClr val="FFFFFF"/>
                </a:solidFill>
                <a:latin typeface="Alexandria"/>
                <a:ea typeface="Alexandria"/>
                <a:cs typeface="Alexandria"/>
              </a:rPr>
              <a:t>التكامل والسحابة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E6063787-4390-4E94-B0EC-2D73EC852B2D}"/>
              </a:ext>
            </a:extLst>
          </p:cNvPr>
          <p:cNvSpPr>
            <a:spLocks noGrp="1"/>
          </p:cNvSpPr>
          <p:nvPr/>
        </p:nvSpPr>
        <p:spPr>
          <a:xfrm>
            <a:off x="6191250" y="4876800"/>
            <a:ext cx="5029200" cy="96012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/>
          <a:p>
            <a:pPr algn="r" rtl="0">
              <a:lnSpc>
                <a:spcPct val="135000"/>
              </a:lnSpc>
              <a:spcBef>
                <a:spcPts val="200"/>
              </a:spcBef>
              <a:spcAft>
                <a:spcPts val="800"/>
              </a:spcAft>
              <a:defRPr lang="ar-SA" altLang="en-US" sz="1650" b="0">
                <a:solidFill>
                  <a:srgbClr val="E7E3EF"/>
                </a:solidFill>
                <a:latin typeface="Alexandria"/>
                <a:ea typeface="Alexandria"/>
                <a:cs typeface="Alexandria"/>
              </a:defRPr>
            </a:pPr>
            <a:r>
              <a:rPr lang="ar-SA" altLang="en-US" sz="1100" b="0">
                <a:latin typeface="Alexandria"/>
                <a:ea typeface="Alexandria"/>
                <a:cs typeface="Alexandria"/>
              </a:rPr>
              <a:t>ربط الأنظمة عبر التكامل، والبيانات، وإدارة الهوية، والمدفوعات — بنموذج تشغيل يناسب حساسية البيانات.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6C63EF7A-95EF-4F54-8EEE-B4F9E2EA7F2A}"/>
              </a:ext>
            </a:extLst>
          </p:cNvPr>
          <p:cNvSpPr>
            <a:spLocks noGrp="1"/>
          </p:cNvSpPr>
          <p:nvPr/>
        </p:nvSpPr>
        <p:spPr>
          <a:xfrm>
            <a:off x="6191250" y="6019800"/>
            <a:ext cx="5238750" cy="96012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/>
          <a:p>
            <a:pPr algn="r" rtl="0">
              <a:lnSpc>
                <a:spcPct val="135000"/>
              </a:lnSpc>
              <a:spcBef>
                <a:spcPts val="200"/>
              </a:spcBef>
              <a:spcAft>
                <a:spcPts val="800"/>
              </a:spcAft>
              <a:defRPr lang="ar-SA" altLang="en-US" sz="1500" b="1">
                <a:solidFill>
                  <a:srgbClr val="6EF3E0"/>
                </a:solidFill>
                <a:latin typeface="Alexandria"/>
                <a:ea typeface="Alexandria"/>
                <a:cs typeface="Alexandria"/>
              </a:defRPr>
            </a:pPr>
            <a:r>
              <a:rPr lang="ar-SA" altLang="en-US" sz="1050" b="0" dirty="0">
                <a:latin typeface="Alexandria"/>
                <a:ea typeface="Alexandria"/>
                <a:cs typeface="Alexandria"/>
              </a:rPr>
              <a:t>لا نختار التقنية أولاً. نختارها بعد فهم البيانات، ومتطلبات الأمن، </a:t>
            </a:r>
            <a:r>
              <a:rPr lang="ar-JO" altLang="en-US" sz="1050" b="0" dirty="0">
                <a:latin typeface="Alexandria"/>
                <a:ea typeface="Alexandria"/>
                <a:cs typeface="Alexandria"/>
              </a:rPr>
              <a:t>التحديات</a:t>
            </a:r>
            <a:r>
              <a:rPr lang="ar-SA" altLang="en-US" sz="1050" b="0" dirty="0">
                <a:latin typeface="Alexandria"/>
                <a:ea typeface="Alexandria"/>
                <a:cs typeface="Alexandria"/>
              </a:rPr>
              <a:t>، وتكلفة التشغيل.</a:t>
            </a:r>
          </a:p>
        </p:txBody>
      </p:sp>
    </p:spTree>
    <p:extLst>
      <p:ext uri="{BB962C8B-B14F-4D97-AF65-F5344CB8AC3E}">
        <p14:creationId xmlns:p14="http://schemas.microsoft.com/office/powerpoint/2010/main" val="193462925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Picture 27"/>
          <p:cNvPicPr>
            <a:picLocks noChangeAspect="1"/>
          </p:cNvPicPr>
          <p:nvPr/>
        </p:nvPicPr>
        <p:blipFill>
          <a:blip r:embed="rId3"/>
          <a:srcRect t="27" b="2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EDB34AE1-9587-49CC-B68F-A26B5307C978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7101F">
              <a:alpha val="58000"/>
            </a:srgbClr>
          </a:solidFill>
          <a:ln w="0">
            <a:noFill/>
            <a:prstDash val="solid"/>
          </a:ln>
        </p:spPr>
        <p:txBody>
          <a:bodyPr wrap="square"/>
          <a:lstStyle/>
          <a:p>
            <a:pPr>
              <a:lnSpc>
                <a:spcPct val="135000"/>
              </a:lnSpc>
              <a:spcBef>
                <a:spcPts val="400"/>
              </a:spcBef>
              <a:spcAft>
                <a:spcPts val="800"/>
              </a:spcAft>
            </a:pPr>
            <a:endParaRPr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D51738D2-D111-4961-A06C-89325E406EE6}"/>
              </a:ext>
            </a:extLst>
          </p:cNvPr>
          <p:cNvSpPr>
            <a:spLocks noGrp="1"/>
          </p:cNvSpPr>
          <p:nvPr/>
        </p:nvSpPr>
        <p:spPr>
          <a:xfrm>
            <a:off x="400050" y="6381750"/>
            <a:ext cx="6858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35000"/>
              </a:lnSpc>
              <a:spcBef>
                <a:spcPts val="400"/>
              </a:spcBef>
              <a:spcAft>
                <a:spcPts val="800"/>
              </a:spcAft>
              <a:defRPr sz="1275" b="1">
                <a:solidFill>
                  <a:srgbClr val="6EF3E0"/>
                </a:solidFill>
                <a:latin typeface="Alexandria"/>
                <a:ea typeface="Alexandria"/>
                <a:cs typeface="Alexandria"/>
              </a:defRPr>
            </a:pPr>
            <a:r>
              <a:rPr sz="1000" b="1">
                <a:solidFill>
                  <a:srgbClr val="6EF3E0"/>
                </a:solidFill>
                <a:latin typeface="Alexandria"/>
                <a:ea typeface="Alexandria"/>
                <a:cs typeface="Alexandria"/>
              </a:rPr>
              <a:t>07</a:t>
            </a:r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73CC775B-25A2-4253-A3B0-DCDAF8F41274}"/>
              </a:ext>
            </a:extLst>
          </p:cNvPr>
          <p:cNvSpPr>
            <a:spLocks noGrp="1"/>
          </p:cNvSpPr>
          <p:nvPr/>
        </p:nvSpPr>
        <p:spPr>
          <a:xfrm>
            <a:off x="11563350" y="457200"/>
            <a:ext cx="66675" cy="495300"/>
          </a:xfrm>
          <a:prstGeom prst="roundRect">
            <a:avLst>
              <a:gd name="adj" fmla="val 50000"/>
            </a:avLst>
          </a:prstGeom>
          <a:solidFill>
            <a:srgbClr val="6EF3E0"/>
          </a:solidFill>
          <a:ln w="0">
            <a:noFill/>
            <a:prstDash val="solid"/>
          </a:ln>
        </p:spPr>
        <p:txBody>
          <a:bodyPr wrap="square"/>
          <a:lstStyle/>
          <a:p>
            <a:pPr>
              <a:lnSpc>
                <a:spcPct val="135000"/>
              </a:lnSpc>
              <a:spcBef>
                <a:spcPts val="400"/>
              </a:spcBef>
              <a:spcAft>
                <a:spcPts val="800"/>
              </a:spcAft>
            </a:pPr>
            <a:endParaRPr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5F0F9D4A-419E-4BF7-A205-2EDCA311B14F}"/>
              </a:ext>
            </a:extLst>
          </p:cNvPr>
          <p:cNvSpPr>
            <a:spLocks noGrp="1"/>
          </p:cNvSpPr>
          <p:nvPr/>
        </p:nvSpPr>
        <p:spPr>
          <a:xfrm>
            <a:off x="5810250" y="419100"/>
            <a:ext cx="5619750" cy="666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ctr">
            <a:noAutofit/>
          </a:bodyPr>
          <a:lstStyle/>
          <a:p>
            <a:pPr algn="r" rtl="0">
              <a:lnSpc>
                <a:spcPct val="135000"/>
              </a:lnSpc>
              <a:spcBef>
                <a:spcPts val="400"/>
              </a:spcBef>
              <a:spcAft>
                <a:spcPts val="800"/>
              </a:spcAft>
              <a:defRPr lang="ar-SA" altLang="en-US" sz="3000" b="1">
                <a:solidFill>
                  <a:srgbClr val="FFFFFF"/>
                </a:solidFill>
                <a:latin typeface="Alexandria"/>
                <a:ea typeface="Alexandria"/>
                <a:cs typeface="Alexandria"/>
              </a:defRPr>
            </a:pPr>
            <a:r>
              <a:rPr lang="ar-SA" altLang="en-US" sz="1600" b="1">
                <a:solidFill>
                  <a:srgbClr val="FFFFFF"/>
                </a:solidFill>
                <a:latin typeface="Alexandria"/>
                <a:ea typeface="Alexandria"/>
                <a:cs typeface="Alexandria"/>
              </a:rPr>
              <a:t>نموذج التشغيل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E076E48-1177-4094-AB38-21A9FCFE7F17}"/>
              </a:ext>
            </a:extLst>
          </p:cNvPr>
          <p:cNvSpPr>
            <a:spLocks noGrp="1"/>
          </p:cNvSpPr>
          <p:nvPr/>
        </p:nvSpPr>
        <p:spPr>
          <a:xfrm>
            <a:off x="4953000" y="1143000"/>
            <a:ext cx="6477000" cy="96012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/>
          <a:p>
            <a:pPr algn="r" rtl="0">
              <a:lnSpc>
                <a:spcPct val="135000"/>
              </a:lnSpc>
              <a:spcBef>
                <a:spcPts val="200"/>
              </a:spcBef>
              <a:spcAft>
                <a:spcPts val="800"/>
              </a:spcAft>
              <a:defRPr lang="ar-SA" altLang="en-US" sz="2025" b="0">
                <a:solidFill>
                  <a:srgbClr val="FFFFFF"/>
                </a:solidFill>
                <a:latin typeface="Alexandria"/>
                <a:ea typeface="Alexandria"/>
                <a:cs typeface="Alexandria"/>
              </a:defRPr>
            </a:pPr>
            <a:r>
              <a:rPr lang="ar-SA" altLang="en-US" sz="1100" b="0">
                <a:latin typeface="Alexandria"/>
                <a:ea typeface="Alexandria"/>
                <a:cs typeface="Alexandria"/>
              </a:rPr>
              <a:t>يعمل الفريق بأدوار واضحة: قرار المنتج، المتطلبات وتجربة المستخدم، التطوير، الجودة والأمن، ثم التشغيل.</a:t>
            </a:r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5348017E-96B1-4F81-97DA-581A85F6DAAD}"/>
              </a:ext>
            </a:extLst>
          </p:cNvPr>
          <p:cNvSpPr>
            <a:spLocks noGrp="1"/>
          </p:cNvSpPr>
          <p:nvPr/>
        </p:nvSpPr>
        <p:spPr>
          <a:xfrm>
            <a:off x="523875" y="3810000"/>
            <a:ext cx="11144250" cy="2381250"/>
          </a:xfrm>
          <a:prstGeom prst="roundRect">
            <a:avLst>
              <a:gd name="adj" fmla="val 8000"/>
            </a:avLst>
          </a:prstGeom>
          <a:solidFill>
            <a:srgbClr val="0B1025">
              <a:alpha val="86000"/>
            </a:srgbClr>
          </a:solidFill>
          <a:ln w="9525">
            <a:solidFill>
              <a:srgbClr val="5A5470"/>
            </a:solidFill>
            <a:prstDash val="solid"/>
          </a:ln>
        </p:spPr>
        <p:txBody>
          <a:bodyPr wrap="square"/>
          <a:lstStyle/>
          <a:p>
            <a:pPr>
              <a:lnSpc>
                <a:spcPct val="135000"/>
              </a:lnSpc>
              <a:spcBef>
                <a:spcPts val="400"/>
              </a:spcBef>
              <a:spcAft>
                <a:spcPts val="800"/>
              </a:spcAft>
            </a:pPr>
            <a:endParaRPr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E382C2C9-92AC-4A4A-B774-BFA6B80FF16A}"/>
              </a:ext>
            </a:extLst>
          </p:cNvPr>
          <p:cNvSpPr>
            <a:spLocks noGrp="1"/>
          </p:cNvSpPr>
          <p:nvPr/>
        </p:nvSpPr>
        <p:spPr>
          <a:xfrm>
            <a:off x="9286875" y="4095750"/>
            <a:ext cx="180975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/>
          <a:p>
            <a:pPr algn="r">
              <a:lnSpc>
                <a:spcPct val="135000"/>
              </a:lnSpc>
              <a:spcBef>
                <a:spcPts val="400"/>
              </a:spcBef>
              <a:spcAft>
                <a:spcPts val="800"/>
              </a:spcAft>
              <a:defRPr sz="1350" b="1">
                <a:solidFill>
                  <a:srgbClr val="6EF3E0"/>
                </a:solidFill>
                <a:latin typeface="Alexandria"/>
                <a:ea typeface="Alexandria"/>
                <a:cs typeface="Alexandria"/>
              </a:defRPr>
            </a:pPr>
            <a:r>
              <a:rPr sz="1050" b="1">
                <a:solidFill>
                  <a:srgbClr val="6EF3E0"/>
                </a:solidFill>
                <a:latin typeface="Alexandria"/>
                <a:ea typeface="Alexandria"/>
                <a:cs typeface="Alexandria"/>
              </a:rPr>
              <a:t>01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7D8DE3A5-F4B6-4255-B23A-7242967624A1}"/>
              </a:ext>
            </a:extLst>
          </p:cNvPr>
          <p:cNvSpPr>
            <a:spLocks noGrp="1"/>
          </p:cNvSpPr>
          <p:nvPr/>
        </p:nvSpPr>
        <p:spPr>
          <a:xfrm>
            <a:off x="9286875" y="4514850"/>
            <a:ext cx="1809750" cy="666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/>
          <a:p>
            <a:pPr algn="r" rtl="0">
              <a:lnSpc>
                <a:spcPct val="135000"/>
              </a:lnSpc>
              <a:spcBef>
                <a:spcPts val="400"/>
              </a:spcBef>
              <a:spcAft>
                <a:spcPts val="800"/>
              </a:spcAft>
              <a:defRPr lang="ar-SA" altLang="en-US" sz="1725" b="1">
                <a:solidFill>
                  <a:srgbClr val="FFFFFF"/>
                </a:solidFill>
                <a:latin typeface="Alexandria"/>
                <a:ea typeface="Alexandria"/>
                <a:cs typeface="Alexandria"/>
              </a:defRPr>
            </a:pPr>
            <a:r>
              <a:rPr lang="ar-SA" altLang="en-US" sz="1100" b="1">
                <a:solidFill>
                  <a:srgbClr val="FFFFFF"/>
                </a:solidFill>
                <a:latin typeface="Alexandria"/>
                <a:ea typeface="Alexandria"/>
                <a:cs typeface="Alexandria"/>
              </a:rPr>
              <a:t>قيادة المشروع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8D4B0E36-BBF7-4573-BC6C-BCEF840D5B28}"/>
              </a:ext>
            </a:extLst>
          </p:cNvPr>
          <p:cNvSpPr>
            <a:spLocks noGrp="1"/>
          </p:cNvSpPr>
          <p:nvPr/>
        </p:nvSpPr>
        <p:spPr>
          <a:xfrm>
            <a:off x="9286875" y="5305425"/>
            <a:ext cx="1809750" cy="571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/>
          <a:p>
            <a:pPr algn="r" rtl="0">
              <a:lnSpc>
                <a:spcPct val="135000"/>
              </a:lnSpc>
              <a:spcBef>
                <a:spcPts val="200"/>
              </a:spcBef>
              <a:spcAft>
                <a:spcPts val="800"/>
              </a:spcAft>
              <a:defRPr lang="ar-SA" altLang="en-US" sz="1575" b="0">
                <a:solidFill>
                  <a:srgbClr val="DCD7E7"/>
                </a:solidFill>
                <a:latin typeface="Alexandria"/>
                <a:ea typeface="Alexandria"/>
                <a:cs typeface="Alexandria"/>
              </a:defRPr>
            </a:pPr>
            <a:r>
              <a:rPr lang="ar-SA" altLang="en-US" sz="1050" b="0">
                <a:latin typeface="Alexandria"/>
                <a:ea typeface="Alexandria"/>
                <a:cs typeface="Alexandria"/>
              </a:rPr>
              <a:t>الأولويات والقرار التقني</a:t>
            </a:r>
          </a:p>
        </p:txBody>
      </p:sp>
      <p:sp>
        <p:nvSpPr>
          <p:cNvPr id="12" name="Straight Connector 11">
            <a:extLst>
              <a:ext uri="{FF2B5EF4-FFF2-40B4-BE49-F238E27FC236}">
                <a16:creationId xmlns:a16="http://schemas.microsoft.com/office/drawing/2014/main" id="{9042CB3D-FD4E-4CFF-AF73-F77FC8A6349D}"/>
              </a:ext>
            </a:extLst>
          </p:cNvPr>
          <p:cNvSpPr>
            <a:spLocks noGrp="1"/>
          </p:cNvSpPr>
          <p:nvPr/>
        </p:nvSpPr>
        <p:spPr>
          <a:xfrm>
            <a:off x="9134475" y="4095750"/>
            <a:ext cx="9525" cy="1695450"/>
          </a:xfrm>
          <a:prstGeom prst="line">
            <a:avLst/>
          </a:prstGeom>
          <a:noFill/>
          <a:ln w="9525">
            <a:solidFill>
              <a:srgbClr val="4B4564"/>
            </a:solidFill>
            <a:prstDash val="solid"/>
          </a:ln>
        </p:spPr>
        <p:txBody>
          <a:bodyPr wrap="square"/>
          <a:lstStyle/>
          <a:p>
            <a:pPr>
              <a:lnSpc>
                <a:spcPct val="135000"/>
              </a:lnSpc>
              <a:spcBef>
                <a:spcPts val="400"/>
              </a:spcBef>
              <a:spcAft>
                <a:spcPts val="800"/>
              </a:spcAft>
            </a:pPr>
            <a:endParaRPr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54392DE1-1BE8-4858-A900-97F23A1227EF}"/>
              </a:ext>
            </a:extLst>
          </p:cNvPr>
          <p:cNvSpPr>
            <a:spLocks noGrp="1"/>
          </p:cNvSpPr>
          <p:nvPr/>
        </p:nvSpPr>
        <p:spPr>
          <a:xfrm>
            <a:off x="7096125" y="4095750"/>
            <a:ext cx="180975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/>
          <a:p>
            <a:pPr algn="r">
              <a:lnSpc>
                <a:spcPct val="135000"/>
              </a:lnSpc>
              <a:spcBef>
                <a:spcPts val="400"/>
              </a:spcBef>
              <a:spcAft>
                <a:spcPts val="800"/>
              </a:spcAft>
              <a:defRPr sz="1350" b="1">
                <a:solidFill>
                  <a:srgbClr val="9B6BF2"/>
                </a:solidFill>
                <a:latin typeface="Alexandria"/>
                <a:ea typeface="Alexandria"/>
                <a:cs typeface="Alexandria"/>
              </a:defRPr>
            </a:pPr>
            <a:r>
              <a:rPr sz="1050" b="1">
                <a:solidFill>
                  <a:srgbClr val="9B6BF2"/>
                </a:solidFill>
                <a:latin typeface="Alexandria"/>
                <a:ea typeface="Alexandria"/>
                <a:cs typeface="Alexandria"/>
              </a:rPr>
              <a:t>02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BC33A2F9-FC6A-4798-85F5-FB4EA06E10BD}"/>
              </a:ext>
            </a:extLst>
          </p:cNvPr>
          <p:cNvSpPr>
            <a:spLocks noGrp="1"/>
          </p:cNvSpPr>
          <p:nvPr/>
        </p:nvSpPr>
        <p:spPr>
          <a:xfrm>
            <a:off x="7096125" y="4514850"/>
            <a:ext cx="1809750" cy="666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/>
          <a:p>
            <a:pPr algn="r" rtl="0">
              <a:lnSpc>
                <a:spcPct val="135000"/>
              </a:lnSpc>
              <a:spcBef>
                <a:spcPts val="400"/>
              </a:spcBef>
              <a:spcAft>
                <a:spcPts val="800"/>
              </a:spcAft>
              <a:defRPr lang="ar-SA" altLang="en-US" sz="1725" b="1">
                <a:solidFill>
                  <a:srgbClr val="FFFFFF"/>
                </a:solidFill>
                <a:latin typeface="Alexandria"/>
                <a:ea typeface="Alexandria"/>
                <a:cs typeface="Alexandria"/>
              </a:defRPr>
            </a:pPr>
            <a:r>
              <a:rPr lang="ar-SA" altLang="en-US" sz="1100" b="1">
                <a:solidFill>
                  <a:srgbClr val="FFFFFF"/>
                </a:solidFill>
                <a:latin typeface="Alexandria"/>
                <a:ea typeface="Alexandria"/>
                <a:cs typeface="Alexandria"/>
              </a:rPr>
              <a:t>تحليل وتجربة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5185F632-5E35-4273-B79E-AD1C88CA9BD0}"/>
              </a:ext>
            </a:extLst>
          </p:cNvPr>
          <p:cNvSpPr>
            <a:spLocks noGrp="1"/>
          </p:cNvSpPr>
          <p:nvPr/>
        </p:nvSpPr>
        <p:spPr>
          <a:xfrm>
            <a:off x="7096125" y="5305425"/>
            <a:ext cx="1809750" cy="571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/>
          <a:p>
            <a:pPr algn="r" rtl="0">
              <a:lnSpc>
                <a:spcPct val="135000"/>
              </a:lnSpc>
              <a:spcBef>
                <a:spcPts val="200"/>
              </a:spcBef>
              <a:spcAft>
                <a:spcPts val="800"/>
              </a:spcAft>
              <a:defRPr lang="ar-SA" altLang="en-US" sz="1575" b="0">
                <a:solidFill>
                  <a:srgbClr val="DCD7E7"/>
                </a:solidFill>
                <a:latin typeface="Alexandria"/>
                <a:ea typeface="Alexandria"/>
                <a:cs typeface="Alexandria"/>
              </a:defRPr>
            </a:pPr>
            <a:r>
              <a:rPr lang="ar-SA" altLang="en-US" sz="1050" b="0">
                <a:solidFill>
                  <a:srgbClr val="DCD7E7"/>
                </a:solidFill>
                <a:latin typeface="Alexandria"/>
                <a:ea typeface="Alexandria"/>
                <a:cs typeface="Alexandria"/>
              </a:rPr>
              <a:t>المتطلبات، رحلة المستخدم، ومعايير القبول</a:t>
            </a:r>
          </a:p>
        </p:txBody>
      </p:sp>
      <p:sp>
        <p:nvSpPr>
          <p:cNvPr id="16" name="Straight Connector 15">
            <a:extLst>
              <a:ext uri="{FF2B5EF4-FFF2-40B4-BE49-F238E27FC236}">
                <a16:creationId xmlns:a16="http://schemas.microsoft.com/office/drawing/2014/main" id="{13289C7A-8D49-485C-BC9C-5E47C57720B5}"/>
              </a:ext>
            </a:extLst>
          </p:cNvPr>
          <p:cNvSpPr>
            <a:spLocks noGrp="1"/>
          </p:cNvSpPr>
          <p:nvPr/>
        </p:nvSpPr>
        <p:spPr>
          <a:xfrm>
            <a:off x="6943725" y="4095750"/>
            <a:ext cx="9525" cy="1695450"/>
          </a:xfrm>
          <a:prstGeom prst="line">
            <a:avLst/>
          </a:prstGeom>
          <a:noFill/>
          <a:ln w="9525">
            <a:solidFill>
              <a:srgbClr val="4B4564"/>
            </a:solidFill>
            <a:prstDash val="solid"/>
          </a:ln>
        </p:spPr>
        <p:txBody>
          <a:bodyPr wrap="square"/>
          <a:lstStyle/>
          <a:p>
            <a:pPr>
              <a:lnSpc>
                <a:spcPct val="135000"/>
              </a:lnSpc>
              <a:spcBef>
                <a:spcPts val="400"/>
              </a:spcBef>
              <a:spcAft>
                <a:spcPts val="800"/>
              </a:spcAft>
            </a:pPr>
            <a:endParaRPr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A16AA967-724A-4A19-A9D1-C7F7CB051D61}"/>
              </a:ext>
            </a:extLst>
          </p:cNvPr>
          <p:cNvSpPr>
            <a:spLocks noGrp="1"/>
          </p:cNvSpPr>
          <p:nvPr/>
        </p:nvSpPr>
        <p:spPr>
          <a:xfrm>
            <a:off x="4905375" y="4095750"/>
            <a:ext cx="180975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/>
          <a:p>
            <a:pPr algn="r">
              <a:lnSpc>
                <a:spcPct val="135000"/>
              </a:lnSpc>
              <a:spcBef>
                <a:spcPts val="400"/>
              </a:spcBef>
              <a:spcAft>
                <a:spcPts val="800"/>
              </a:spcAft>
              <a:defRPr sz="1350" b="1">
                <a:solidFill>
                  <a:srgbClr val="6EF3E0"/>
                </a:solidFill>
                <a:latin typeface="Alexandria"/>
                <a:ea typeface="Alexandria"/>
                <a:cs typeface="Alexandria"/>
              </a:defRPr>
            </a:pPr>
            <a:r>
              <a:rPr sz="1050" b="1">
                <a:solidFill>
                  <a:srgbClr val="6EF3E0"/>
                </a:solidFill>
                <a:latin typeface="Alexandria"/>
                <a:ea typeface="Alexandria"/>
                <a:cs typeface="Alexandria"/>
              </a:rPr>
              <a:t>03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0058853F-E9C0-4AD5-BBF0-27646B805EAA}"/>
              </a:ext>
            </a:extLst>
          </p:cNvPr>
          <p:cNvSpPr>
            <a:spLocks noGrp="1"/>
          </p:cNvSpPr>
          <p:nvPr/>
        </p:nvSpPr>
        <p:spPr>
          <a:xfrm>
            <a:off x="4905375" y="4514850"/>
            <a:ext cx="1809750" cy="666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/>
          <a:p>
            <a:pPr algn="r" rtl="0">
              <a:lnSpc>
                <a:spcPct val="135000"/>
              </a:lnSpc>
              <a:spcBef>
                <a:spcPts val="400"/>
              </a:spcBef>
              <a:spcAft>
                <a:spcPts val="800"/>
              </a:spcAft>
              <a:defRPr lang="ar-SA" altLang="en-US" sz="1725" b="1">
                <a:solidFill>
                  <a:srgbClr val="FFFFFF"/>
                </a:solidFill>
                <a:latin typeface="Alexandria"/>
                <a:ea typeface="Alexandria"/>
                <a:cs typeface="Alexandria"/>
              </a:defRPr>
            </a:pPr>
            <a:r>
              <a:rPr lang="ar-SA" altLang="en-US" sz="1100" b="1">
                <a:solidFill>
                  <a:srgbClr val="FFFFFF"/>
                </a:solidFill>
                <a:latin typeface="Alexandria"/>
                <a:ea typeface="Alexandria"/>
                <a:cs typeface="Alexandria"/>
              </a:rPr>
              <a:t>هندسة وتطوير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3B7377B9-3CE9-4D0D-BCE7-1E47C18166A6}"/>
              </a:ext>
            </a:extLst>
          </p:cNvPr>
          <p:cNvSpPr>
            <a:spLocks noGrp="1"/>
          </p:cNvSpPr>
          <p:nvPr/>
        </p:nvSpPr>
        <p:spPr>
          <a:xfrm>
            <a:off x="4905375" y="5305425"/>
            <a:ext cx="1809750" cy="571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/>
          <a:p>
            <a:pPr algn="r" rtl="0">
              <a:lnSpc>
                <a:spcPct val="135000"/>
              </a:lnSpc>
              <a:spcBef>
                <a:spcPts val="200"/>
              </a:spcBef>
              <a:spcAft>
                <a:spcPts val="800"/>
              </a:spcAft>
              <a:defRPr lang="ar-SA" altLang="en-US" sz="1575" b="0">
                <a:solidFill>
                  <a:srgbClr val="DCD7E7"/>
                </a:solidFill>
                <a:latin typeface="Alexandria"/>
                <a:ea typeface="Alexandria"/>
                <a:cs typeface="Alexandria"/>
              </a:defRPr>
            </a:pPr>
            <a:r>
              <a:rPr lang="ar-SA" altLang="en-US" sz="1050" b="0">
                <a:latin typeface="Alexandria"/>
                <a:ea typeface="Alexandria"/>
                <a:cs typeface="Alexandria"/>
              </a:rPr>
              <a:t>البنية، الواجهات، ومسارات التكامل</a:t>
            </a:r>
          </a:p>
        </p:txBody>
      </p:sp>
      <p:sp>
        <p:nvSpPr>
          <p:cNvPr id="20" name="Straight Connector 19">
            <a:extLst>
              <a:ext uri="{FF2B5EF4-FFF2-40B4-BE49-F238E27FC236}">
                <a16:creationId xmlns:a16="http://schemas.microsoft.com/office/drawing/2014/main" id="{9ECC364C-B1C9-4CE6-A954-477BDAD0F05B}"/>
              </a:ext>
            </a:extLst>
          </p:cNvPr>
          <p:cNvSpPr>
            <a:spLocks noGrp="1"/>
          </p:cNvSpPr>
          <p:nvPr/>
        </p:nvSpPr>
        <p:spPr>
          <a:xfrm>
            <a:off x="4752975" y="4095750"/>
            <a:ext cx="9525" cy="1695450"/>
          </a:xfrm>
          <a:prstGeom prst="line">
            <a:avLst/>
          </a:prstGeom>
          <a:noFill/>
          <a:ln w="9525">
            <a:solidFill>
              <a:srgbClr val="4B4564"/>
            </a:solidFill>
            <a:prstDash val="solid"/>
          </a:ln>
        </p:spPr>
        <p:txBody>
          <a:bodyPr wrap="square"/>
          <a:lstStyle/>
          <a:p>
            <a:pPr>
              <a:lnSpc>
                <a:spcPct val="135000"/>
              </a:lnSpc>
              <a:spcBef>
                <a:spcPts val="400"/>
              </a:spcBef>
              <a:spcAft>
                <a:spcPts val="800"/>
              </a:spcAft>
            </a:pPr>
            <a:endParaRPr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2EDE849C-23BD-459D-946D-6EBB9FD9B113}"/>
              </a:ext>
            </a:extLst>
          </p:cNvPr>
          <p:cNvSpPr>
            <a:spLocks noGrp="1"/>
          </p:cNvSpPr>
          <p:nvPr/>
        </p:nvSpPr>
        <p:spPr>
          <a:xfrm>
            <a:off x="2714625" y="4095750"/>
            <a:ext cx="180975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/>
          <a:p>
            <a:pPr algn="r">
              <a:lnSpc>
                <a:spcPct val="135000"/>
              </a:lnSpc>
              <a:spcBef>
                <a:spcPts val="400"/>
              </a:spcBef>
              <a:spcAft>
                <a:spcPts val="800"/>
              </a:spcAft>
              <a:defRPr sz="1350" b="1">
                <a:solidFill>
                  <a:srgbClr val="9B6BF2"/>
                </a:solidFill>
                <a:latin typeface="Alexandria"/>
                <a:ea typeface="Alexandria"/>
                <a:cs typeface="Alexandria"/>
              </a:defRPr>
            </a:pPr>
            <a:r>
              <a:rPr sz="1050" b="1">
                <a:solidFill>
                  <a:srgbClr val="9B6BF2"/>
                </a:solidFill>
                <a:latin typeface="Alexandria"/>
                <a:ea typeface="Alexandria"/>
                <a:cs typeface="Alexandria"/>
              </a:rPr>
              <a:t>04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548C44FF-611A-4843-871C-50A4577261DB}"/>
              </a:ext>
            </a:extLst>
          </p:cNvPr>
          <p:cNvSpPr>
            <a:spLocks noGrp="1"/>
          </p:cNvSpPr>
          <p:nvPr/>
        </p:nvSpPr>
        <p:spPr>
          <a:xfrm>
            <a:off x="2714625" y="4514850"/>
            <a:ext cx="1809750" cy="666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/>
          <a:p>
            <a:pPr algn="r" rtl="0">
              <a:lnSpc>
                <a:spcPct val="135000"/>
              </a:lnSpc>
              <a:spcBef>
                <a:spcPts val="400"/>
              </a:spcBef>
              <a:spcAft>
                <a:spcPts val="800"/>
              </a:spcAft>
              <a:defRPr lang="ar-SA" altLang="en-US" sz="1725" b="1">
                <a:solidFill>
                  <a:srgbClr val="FFFFFF"/>
                </a:solidFill>
                <a:latin typeface="Alexandria"/>
                <a:ea typeface="Alexandria"/>
                <a:cs typeface="Alexandria"/>
              </a:defRPr>
            </a:pPr>
            <a:r>
              <a:rPr lang="ar-SA" altLang="en-US" sz="1100" b="1">
                <a:solidFill>
                  <a:srgbClr val="FFFFFF"/>
                </a:solidFill>
                <a:latin typeface="Alexandria"/>
                <a:ea typeface="Alexandria"/>
                <a:cs typeface="Alexandria"/>
              </a:rPr>
              <a:t>جودة وأمن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2DC0B67B-147D-496F-807A-3DAEA433CC7E}"/>
              </a:ext>
            </a:extLst>
          </p:cNvPr>
          <p:cNvSpPr>
            <a:spLocks noGrp="1"/>
          </p:cNvSpPr>
          <p:nvPr/>
        </p:nvSpPr>
        <p:spPr>
          <a:xfrm>
            <a:off x="2714625" y="5305425"/>
            <a:ext cx="1809750" cy="571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/>
          <a:p>
            <a:pPr algn="r" rtl="0">
              <a:lnSpc>
                <a:spcPct val="135000"/>
              </a:lnSpc>
              <a:spcBef>
                <a:spcPts val="200"/>
              </a:spcBef>
              <a:spcAft>
                <a:spcPts val="800"/>
              </a:spcAft>
              <a:defRPr lang="ar-SA" altLang="en-US" sz="1575" b="0">
                <a:solidFill>
                  <a:srgbClr val="DCD7E7"/>
                </a:solidFill>
                <a:latin typeface="Alexandria"/>
                <a:ea typeface="Alexandria"/>
                <a:cs typeface="Alexandria"/>
              </a:defRPr>
            </a:pPr>
            <a:r>
              <a:rPr lang="ar-SA" altLang="en-US" sz="1050" b="0">
                <a:latin typeface="Alexandria"/>
                <a:ea typeface="Alexandria"/>
                <a:cs typeface="Alexandria"/>
              </a:rPr>
              <a:t>الاختبارات، الصلاحيات، وحماية الأسرار</a:t>
            </a:r>
          </a:p>
        </p:txBody>
      </p:sp>
      <p:sp>
        <p:nvSpPr>
          <p:cNvPr id="24" name="Straight Connector 23">
            <a:extLst>
              <a:ext uri="{FF2B5EF4-FFF2-40B4-BE49-F238E27FC236}">
                <a16:creationId xmlns:a16="http://schemas.microsoft.com/office/drawing/2014/main" id="{8E6C7B51-3D6E-4597-A882-C7FEA1CAA47B}"/>
              </a:ext>
            </a:extLst>
          </p:cNvPr>
          <p:cNvSpPr>
            <a:spLocks noGrp="1"/>
          </p:cNvSpPr>
          <p:nvPr/>
        </p:nvSpPr>
        <p:spPr>
          <a:xfrm>
            <a:off x="2562225" y="4095750"/>
            <a:ext cx="9525" cy="1695450"/>
          </a:xfrm>
          <a:prstGeom prst="line">
            <a:avLst/>
          </a:prstGeom>
          <a:noFill/>
          <a:ln w="9525">
            <a:solidFill>
              <a:srgbClr val="4B4564"/>
            </a:solidFill>
            <a:prstDash val="solid"/>
          </a:ln>
        </p:spPr>
        <p:txBody>
          <a:bodyPr wrap="square"/>
          <a:lstStyle/>
          <a:p>
            <a:pPr>
              <a:lnSpc>
                <a:spcPct val="135000"/>
              </a:lnSpc>
              <a:spcBef>
                <a:spcPts val="400"/>
              </a:spcBef>
              <a:spcAft>
                <a:spcPts val="800"/>
              </a:spcAft>
            </a:pPr>
            <a:endParaRPr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B2A06FE8-9EE1-4658-AD11-C8720C199A26}"/>
              </a:ext>
            </a:extLst>
          </p:cNvPr>
          <p:cNvSpPr>
            <a:spLocks noGrp="1"/>
          </p:cNvSpPr>
          <p:nvPr/>
        </p:nvSpPr>
        <p:spPr>
          <a:xfrm>
            <a:off x="523875" y="4095750"/>
            <a:ext cx="180975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/>
          <a:p>
            <a:pPr algn="r">
              <a:lnSpc>
                <a:spcPct val="135000"/>
              </a:lnSpc>
              <a:spcBef>
                <a:spcPts val="400"/>
              </a:spcBef>
              <a:spcAft>
                <a:spcPts val="800"/>
              </a:spcAft>
              <a:defRPr sz="1350" b="1">
                <a:solidFill>
                  <a:srgbClr val="6EF3E0"/>
                </a:solidFill>
                <a:latin typeface="Alexandria"/>
                <a:ea typeface="Alexandria"/>
                <a:cs typeface="Alexandria"/>
              </a:defRPr>
            </a:pPr>
            <a:r>
              <a:rPr sz="1050" b="1">
                <a:solidFill>
                  <a:srgbClr val="6EF3E0"/>
                </a:solidFill>
                <a:latin typeface="Alexandria"/>
                <a:ea typeface="Alexandria"/>
                <a:cs typeface="Alexandria"/>
              </a:rPr>
              <a:t>05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9658654F-FEA2-4383-A1FF-18E9DF9B1B34}"/>
              </a:ext>
            </a:extLst>
          </p:cNvPr>
          <p:cNvSpPr>
            <a:spLocks noGrp="1"/>
          </p:cNvSpPr>
          <p:nvPr/>
        </p:nvSpPr>
        <p:spPr>
          <a:xfrm>
            <a:off x="523875" y="4514850"/>
            <a:ext cx="1809750" cy="666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/>
          <a:p>
            <a:pPr algn="r" rtl="0">
              <a:lnSpc>
                <a:spcPct val="135000"/>
              </a:lnSpc>
              <a:spcBef>
                <a:spcPts val="400"/>
              </a:spcBef>
              <a:spcAft>
                <a:spcPts val="800"/>
              </a:spcAft>
              <a:defRPr lang="ar-SA" altLang="en-US" sz="1725" b="1">
                <a:solidFill>
                  <a:srgbClr val="FFFFFF"/>
                </a:solidFill>
                <a:latin typeface="Alexandria"/>
                <a:ea typeface="Alexandria"/>
                <a:cs typeface="Alexandria"/>
              </a:defRPr>
            </a:pPr>
            <a:r>
              <a:rPr lang="ar-SA" altLang="en-US" sz="1100" b="1">
                <a:solidFill>
                  <a:srgbClr val="FFFFFF"/>
                </a:solidFill>
                <a:latin typeface="Alexandria"/>
                <a:ea typeface="Alexandria"/>
                <a:cs typeface="Alexandria"/>
              </a:rPr>
              <a:t>تشغيل وتحسين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40D3C035-6D2A-4744-95BD-8613CED4900E}"/>
              </a:ext>
            </a:extLst>
          </p:cNvPr>
          <p:cNvSpPr>
            <a:spLocks noGrp="1"/>
          </p:cNvSpPr>
          <p:nvPr/>
        </p:nvSpPr>
        <p:spPr>
          <a:xfrm>
            <a:off x="523875" y="5305425"/>
            <a:ext cx="1809750" cy="571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/>
          <a:p>
            <a:pPr algn="r" rtl="0">
              <a:lnSpc>
                <a:spcPct val="135000"/>
              </a:lnSpc>
              <a:spcBef>
                <a:spcPts val="200"/>
              </a:spcBef>
              <a:spcAft>
                <a:spcPts val="800"/>
              </a:spcAft>
              <a:defRPr lang="ar-SA" altLang="en-US" sz="1575" b="0">
                <a:solidFill>
                  <a:srgbClr val="DCD7E7"/>
                </a:solidFill>
                <a:latin typeface="Alexandria"/>
                <a:ea typeface="Alexandria"/>
                <a:cs typeface="Alexandria"/>
              </a:defRPr>
            </a:pPr>
            <a:r>
              <a:rPr lang="ar-SA" altLang="en-US" sz="1050" b="0">
                <a:solidFill>
                  <a:srgbClr val="DCD7E7"/>
                </a:solidFill>
                <a:latin typeface="Alexandria"/>
                <a:ea typeface="Alexandria"/>
                <a:cs typeface="Alexandria"/>
              </a:rPr>
              <a:t>المراقبة، الدعم، والإصدارات المستمرة</a:t>
            </a:r>
          </a:p>
        </p:txBody>
      </p:sp>
      <p:pic>
        <p:nvPicPr>
          <p:cNvPr id="29" name="Picture 28" descr="sc-smart-core-logo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2608" y="201168"/>
            <a:ext cx="868680" cy="6947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222478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5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FC06BD9B-EB9D-4708-8EFB-7FE2AF7CD3E1}"/>
              </a:ext>
            </a:extLst>
          </p:cNvPr>
          <p:cNvSpPr>
            <a:spLocks noGrp="1"/>
          </p:cNvSpPr>
          <p:nvPr/>
        </p:nvSpPr>
        <p:spPr>
          <a:xfrm>
            <a:off x="400050" y="6381750"/>
            <a:ext cx="6858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35000"/>
              </a:lnSpc>
              <a:spcBef>
                <a:spcPts val="400"/>
              </a:spcBef>
              <a:spcAft>
                <a:spcPts val="800"/>
              </a:spcAft>
              <a:defRPr sz="1275" b="1">
                <a:solidFill>
                  <a:srgbClr val="6840C7"/>
                </a:solidFill>
                <a:latin typeface="Alexandria"/>
                <a:ea typeface="Alexandria"/>
                <a:cs typeface="Alexandria"/>
              </a:defRPr>
            </a:pPr>
            <a:r>
              <a:rPr sz="1000" b="1">
                <a:solidFill>
                  <a:srgbClr val="6840C7"/>
                </a:solidFill>
                <a:latin typeface="Alexandria"/>
                <a:ea typeface="Alexandria"/>
                <a:cs typeface="Alexandria"/>
              </a:rPr>
              <a:t>08</a:t>
            </a:r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7221AB6A-E623-4080-B844-4A81725144DC}"/>
              </a:ext>
            </a:extLst>
          </p:cNvPr>
          <p:cNvSpPr>
            <a:spLocks noGrp="1"/>
          </p:cNvSpPr>
          <p:nvPr/>
        </p:nvSpPr>
        <p:spPr>
          <a:xfrm>
            <a:off x="11563350" y="457200"/>
            <a:ext cx="66675" cy="495300"/>
          </a:xfrm>
          <a:prstGeom prst="roundRect">
            <a:avLst>
              <a:gd name="adj" fmla="val 50000"/>
            </a:avLst>
          </a:prstGeom>
          <a:solidFill>
            <a:srgbClr val="9B6BF2"/>
          </a:solidFill>
          <a:ln w="0">
            <a:noFill/>
            <a:prstDash val="solid"/>
          </a:ln>
        </p:spPr>
        <p:txBody>
          <a:bodyPr wrap="square"/>
          <a:lstStyle/>
          <a:p>
            <a:pPr>
              <a:lnSpc>
                <a:spcPct val="135000"/>
              </a:lnSpc>
              <a:spcBef>
                <a:spcPts val="400"/>
              </a:spcBef>
              <a:spcAft>
                <a:spcPts val="800"/>
              </a:spcAft>
            </a:pPr>
            <a:endParaRPr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5B4722D5-CC4C-4B82-9A1A-EE2816062FF9}"/>
              </a:ext>
            </a:extLst>
          </p:cNvPr>
          <p:cNvSpPr>
            <a:spLocks noGrp="1"/>
          </p:cNvSpPr>
          <p:nvPr/>
        </p:nvSpPr>
        <p:spPr>
          <a:xfrm>
            <a:off x="5810250" y="419100"/>
            <a:ext cx="5619750" cy="666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ctr">
            <a:noAutofit/>
          </a:bodyPr>
          <a:lstStyle/>
          <a:p>
            <a:pPr algn="r" rtl="0">
              <a:lnSpc>
                <a:spcPct val="135000"/>
              </a:lnSpc>
              <a:spcBef>
                <a:spcPts val="400"/>
              </a:spcBef>
              <a:spcAft>
                <a:spcPts val="800"/>
              </a:spcAft>
              <a:defRPr lang="ar-SA" altLang="en-US" sz="3000" b="1">
                <a:solidFill>
                  <a:srgbClr val="211A3C"/>
                </a:solidFill>
                <a:latin typeface="Alexandria"/>
                <a:ea typeface="Alexandria"/>
                <a:cs typeface="Alexandria"/>
              </a:defRPr>
            </a:pPr>
            <a:r>
              <a:rPr lang="ar-SA" altLang="en-US" sz="1600" b="1">
                <a:solidFill>
                  <a:srgbClr val="211A3C"/>
                </a:solidFill>
                <a:latin typeface="Alexandria"/>
                <a:ea typeface="Alexandria"/>
                <a:cs typeface="Alexandria"/>
              </a:rPr>
              <a:t>القطاعات التي نخدمها</a:t>
            </a:r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2D83E6D6-9D06-4132-AD1D-4A9900574421}"/>
              </a:ext>
            </a:extLst>
          </p:cNvPr>
          <p:cNvSpPr>
            <a:spLocks noGrp="1"/>
          </p:cNvSpPr>
          <p:nvPr/>
        </p:nvSpPr>
        <p:spPr>
          <a:xfrm>
            <a:off x="11144250" y="1571625"/>
            <a:ext cx="57150" cy="685800"/>
          </a:xfrm>
          <a:prstGeom prst="roundRect">
            <a:avLst>
              <a:gd name="adj" fmla="val 50000"/>
            </a:avLst>
          </a:prstGeom>
          <a:solidFill>
            <a:srgbClr val="9B6BF2"/>
          </a:solidFill>
          <a:ln w="0">
            <a:noFill/>
            <a:prstDash val="solid"/>
          </a:ln>
        </p:spPr>
        <p:txBody>
          <a:bodyPr wrap="square"/>
          <a:lstStyle/>
          <a:p>
            <a:pPr>
              <a:lnSpc>
                <a:spcPct val="135000"/>
              </a:lnSpc>
              <a:spcBef>
                <a:spcPts val="400"/>
              </a:spcBef>
              <a:spcAft>
                <a:spcPts val="800"/>
              </a:spcAft>
            </a:pPr>
            <a:endParaRPr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7B18BA7D-3263-4088-AE44-4DFCB1CA6DD3}"/>
              </a:ext>
            </a:extLst>
          </p:cNvPr>
          <p:cNvSpPr>
            <a:spLocks noGrp="1"/>
          </p:cNvSpPr>
          <p:nvPr/>
        </p:nvSpPr>
        <p:spPr>
          <a:xfrm>
            <a:off x="6572250" y="1524000"/>
            <a:ext cx="4362450" cy="4191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/>
          <a:p>
            <a:pPr algn="r" rtl="0">
              <a:lnSpc>
                <a:spcPct val="135000"/>
              </a:lnSpc>
              <a:spcBef>
                <a:spcPts val="400"/>
              </a:spcBef>
              <a:spcAft>
                <a:spcPts val="800"/>
              </a:spcAft>
              <a:defRPr lang="ar-SA" altLang="en-US" sz="1950" b="1">
                <a:solidFill>
                  <a:srgbClr val="211A3C"/>
                </a:solidFill>
                <a:latin typeface="Alexandria"/>
                <a:ea typeface="Alexandria"/>
                <a:cs typeface="Alexandria"/>
              </a:defRPr>
            </a:pPr>
            <a:r>
              <a:rPr lang="ar-SA" altLang="en-US" sz="1100" b="1">
                <a:solidFill>
                  <a:srgbClr val="211A3C"/>
                </a:solidFill>
                <a:latin typeface="Alexandria"/>
                <a:ea typeface="Alexandria"/>
                <a:cs typeface="Alexandria"/>
              </a:rPr>
              <a:t>التجزئة والتجارة الإلكترونية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4AC08637-1E61-4BAF-924B-CECF55615BFB}"/>
              </a:ext>
            </a:extLst>
          </p:cNvPr>
          <p:cNvSpPr>
            <a:spLocks noGrp="1"/>
          </p:cNvSpPr>
          <p:nvPr/>
        </p:nvSpPr>
        <p:spPr>
          <a:xfrm>
            <a:off x="6572250" y="2047875"/>
            <a:ext cx="4362450" cy="571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/>
          <a:p>
            <a:pPr algn="r" rtl="0">
              <a:lnSpc>
                <a:spcPct val="135000"/>
              </a:lnSpc>
              <a:spcBef>
                <a:spcPts val="200"/>
              </a:spcBef>
              <a:spcAft>
                <a:spcPts val="800"/>
              </a:spcAft>
              <a:defRPr lang="ar-SA" altLang="en-US" sz="1725" b="0">
                <a:solidFill>
                  <a:srgbClr val="746E86"/>
                </a:solidFill>
                <a:latin typeface="Alexandria"/>
                <a:ea typeface="Alexandria"/>
                <a:cs typeface="Alexandria"/>
              </a:defRPr>
            </a:pPr>
            <a:r>
              <a:rPr lang="ar-SA" altLang="en-US" sz="1050" b="0">
                <a:latin typeface="Alexandria"/>
                <a:ea typeface="Alexandria"/>
                <a:cs typeface="Alexandria"/>
              </a:rPr>
              <a:t>الطلبات، المخزون، الدفع، والولاء بعد الشراء</a:t>
            </a:r>
          </a:p>
        </p:txBody>
      </p:sp>
      <p:sp>
        <p:nvSpPr>
          <p:cNvPr id="8" name="Straight Connector 7">
            <a:extLst>
              <a:ext uri="{FF2B5EF4-FFF2-40B4-BE49-F238E27FC236}">
                <a16:creationId xmlns:a16="http://schemas.microsoft.com/office/drawing/2014/main" id="{2BE8F243-FDB8-48D9-A029-40CD924C89DC}"/>
              </a:ext>
            </a:extLst>
          </p:cNvPr>
          <p:cNvSpPr>
            <a:spLocks noGrp="1"/>
          </p:cNvSpPr>
          <p:nvPr/>
        </p:nvSpPr>
        <p:spPr>
          <a:xfrm>
            <a:off x="6572250" y="2733675"/>
            <a:ext cx="4629150" cy="9525"/>
          </a:xfrm>
          <a:prstGeom prst="line">
            <a:avLst/>
          </a:prstGeom>
          <a:noFill/>
          <a:ln w="9525">
            <a:solidFill>
              <a:srgbClr val="E7E1F0"/>
            </a:solidFill>
            <a:prstDash val="solid"/>
          </a:ln>
        </p:spPr>
        <p:txBody>
          <a:bodyPr wrap="square"/>
          <a:lstStyle/>
          <a:p>
            <a:pPr>
              <a:lnSpc>
                <a:spcPct val="135000"/>
              </a:lnSpc>
              <a:spcBef>
                <a:spcPts val="400"/>
              </a:spcBef>
              <a:spcAft>
                <a:spcPts val="800"/>
              </a:spcAft>
            </a:pPr>
            <a:endParaRPr/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5AC0F3AE-C26D-4374-8928-214D0EDB84EB}"/>
              </a:ext>
            </a:extLst>
          </p:cNvPr>
          <p:cNvSpPr>
            <a:spLocks noGrp="1"/>
          </p:cNvSpPr>
          <p:nvPr/>
        </p:nvSpPr>
        <p:spPr>
          <a:xfrm>
            <a:off x="11144250" y="3048000"/>
            <a:ext cx="57150" cy="685800"/>
          </a:xfrm>
          <a:prstGeom prst="roundRect">
            <a:avLst>
              <a:gd name="adj" fmla="val 50000"/>
            </a:avLst>
          </a:prstGeom>
          <a:solidFill>
            <a:srgbClr val="9B6BF2"/>
          </a:solidFill>
          <a:ln w="0">
            <a:noFill/>
            <a:prstDash val="solid"/>
          </a:ln>
        </p:spPr>
        <p:txBody>
          <a:bodyPr wrap="square"/>
          <a:lstStyle/>
          <a:p>
            <a:pPr>
              <a:lnSpc>
                <a:spcPct val="135000"/>
              </a:lnSpc>
              <a:spcBef>
                <a:spcPts val="400"/>
              </a:spcBef>
              <a:spcAft>
                <a:spcPts val="800"/>
              </a:spcAft>
            </a:pPr>
            <a:endParaRPr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4A74182A-23CB-4839-8ED0-2C83DDC1F506}"/>
              </a:ext>
            </a:extLst>
          </p:cNvPr>
          <p:cNvSpPr>
            <a:spLocks noGrp="1"/>
          </p:cNvSpPr>
          <p:nvPr/>
        </p:nvSpPr>
        <p:spPr>
          <a:xfrm>
            <a:off x="6572250" y="3000375"/>
            <a:ext cx="4362450" cy="4191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/>
          <a:p>
            <a:pPr algn="r" rtl="0">
              <a:lnSpc>
                <a:spcPct val="135000"/>
              </a:lnSpc>
              <a:spcBef>
                <a:spcPts val="400"/>
              </a:spcBef>
              <a:spcAft>
                <a:spcPts val="800"/>
              </a:spcAft>
              <a:defRPr lang="ar-SA" altLang="en-US" sz="1950" b="1">
                <a:solidFill>
                  <a:srgbClr val="211A3C"/>
                </a:solidFill>
                <a:latin typeface="Alexandria"/>
                <a:ea typeface="Alexandria"/>
                <a:cs typeface="Alexandria"/>
              </a:defRPr>
            </a:pPr>
            <a:r>
              <a:rPr lang="ar-SA" altLang="en-US" sz="1100" b="1">
                <a:solidFill>
                  <a:srgbClr val="211A3C"/>
                </a:solidFill>
                <a:latin typeface="Alexandria"/>
                <a:ea typeface="Alexandria"/>
                <a:cs typeface="Alexandria"/>
              </a:rPr>
              <a:t>العقار والمقاولات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E6CF15E2-E81D-49E6-820B-F408E591E3E7}"/>
              </a:ext>
            </a:extLst>
          </p:cNvPr>
          <p:cNvSpPr>
            <a:spLocks noGrp="1"/>
          </p:cNvSpPr>
          <p:nvPr/>
        </p:nvSpPr>
        <p:spPr>
          <a:xfrm>
            <a:off x="6572250" y="3524250"/>
            <a:ext cx="4362450" cy="571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/>
          <a:p>
            <a:pPr algn="r" rtl="0">
              <a:lnSpc>
                <a:spcPct val="135000"/>
              </a:lnSpc>
              <a:spcBef>
                <a:spcPts val="200"/>
              </a:spcBef>
              <a:spcAft>
                <a:spcPts val="800"/>
              </a:spcAft>
              <a:defRPr lang="ar-SA" altLang="en-US" sz="1725" b="0">
                <a:solidFill>
                  <a:srgbClr val="746E86"/>
                </a:solidFill>
                <a:latin typeface="Alexandria"/>
                <a:ea typeface="Alexandria"/>
                <a:cs typeface="Alexandria"/>
              </a:defRPr>
            </a:pPr>
            <a:r>
              <a:rPr lang="ar-SA" altLang="en-US" sz="1050" b="0">
                <a:latin typeface="Alexandria"/>
                <a:ea typeface="Alexandria"/>
                <a:cs typeface="Alexandria"/>
              </a:rPr>
              <a:t>عرض الوحدات، المبيعات، الصيانة، والموافقات الرقمية</a:t>
            </a:r>
          </a:p>
        </p:txBody>
      </p:sp>
      <p:sp>
        <p:nvSpPr>
          <p:cNvPr id="12" name="Straight Connector 11">
            <a:extLst>
              <a:ext uri="{FF2B5EF4-FFF2-40B4-BE49-F238E27FC236}">
                <a16:creationId xmlns:a16="http://schemas.microsoft.com/office/drawing/2014/main" id="{A2FB9B32-06C5-4687-BB9B-A4F683D41490}"/>
              </a:ext>
            </a:extLst>
          </p:cNvPr>
          <p:cNvSpPr>
            <a:spLocks noGrp="1"/>
          </p:cNvSpPr>
          <p:nvPr/>
        </p:nvSpPr>
        <p:spPr>
          <a:xfrm>
            <a:off x="6572250" y="4210050"/>
            <a:ext cx="4629150" cy="9525"/>
          </a:xfrm>
          <a:prstGeom prst="line">
            <a:avLst/>
          </a:prstGeom>
          <a:noFill/>
          <a:ln w="9525">
            <a:solidFill>
              <a:srgbClr val="E7E1F0"/>
            </a:solidFill>
            <a:prstDash val="solid"/>
          </a:ln>
        </p:spPr>
        <p:txBody>
          <a:bodyPr wrap="square"/>
          <a:lstStyle/>
          <a:p>
            <a:pPr>
              <a:lnSpc>
                <a:spcPct val="135000"/>
              </a:lnSpc>
              <a:spcBef>
                <a:spcPts val="400"/>
              </a:spcBef>
              <a:spcAft>
                <a:spcPts val="800"/>
              </a:spcAft>
            </a:pPr>
            <a:endParaRPr/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2A7DCD27-326B-4C43-B432-2667514FC9AF}"/>
              </a:ext>
            </a:extLst>
          </p:cNvPr>
          <p:cNvSpPr>
            <a:spLocks noGrp="1"/>
          </p:cNvSpPr>
          <p:nvPr/>
        </p:nvSpPr>
        <p:spPr>
          <a:xfrm>
            <a:off x="11144250" y="4524375"/>
            <a:ext cx="57150" cy="685800"/>
          </a:xfrm>
          <a:prstGeom prst="roundRect">
            <a:avLst>
              <a:gd name="adj" fmla="val 50000"/>
            </a:avLst>
          </a:prstGeom>
          <a:solidFill>
            <a:srgbClr val="9B6BF2"/>
          </a:solidFill>
          <a:ln w="0">
            <a:noFill/>
            <a:prstDash val="solid"/>
          </a:ln>
        </p:spPr>
        <p:txBody>
          <a:bodyPr wrap="square"/>
          <a:lstStyle/>
          <a:p>
            <a:pPr>
              <a:lnSpc>
                <a:spcPct val="135000"/>
              </a:lnSpc>
              <a:spcBef>
                <a:spcPts val="400"/>
              </a:spcBef>
              <a:spcAft>
                <a:spcPts val="800"/>
              </a:spcAft>
            </a:pPr>
            <a:endParaRPr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E8C0FBF0-1710-4DC4-9F8E-3B3D8E94A603}"/>
              </a:ext>
            </a:extLst>
          </p:cNvPr>
          <p:cNvSpPr>
            <a:spLocks noGrp="1"/>
          </p:cNvSpPr>
          <p:nvPr/>
        </p:nvSpPr>
        <p:spPr>
          <a:xfrm>
            <a:off x="6572250" y="4476750"/>
            <a:ext cx="4362450" cy="4191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/>
          <a:p>
            <a:pPr algn="r" rtl="0">
              <a:lnSpc>
                <a:spcPct val="135000"/>
              </a:lnSpc>
              <a:spcBef>
                <a:spcPts val="400"/>
              </a:spcBef>
              <a:spcAft>
                <a:spcPts val="800"/>
              </a:spcAft>
              <a:defRPr lang="ar-SA" altLang="en-US" sz="1950" b="1">
                <a:solidFill>
                  <a:srgbClr val="211A3C"/>
                </a:solidFill>
                <a:latin typeface="Alexandria"/>
                <a:ea typeface="Alexandria"/>
                <a:cs typeface="Alexandria"/>
              </a:defRPr>
            </a:pPr>
            <a:r>
              <a:rPr lang="ar-SA" altLang="en-US" sz="1100" b="1">
                <a:solidFill>
                  <a:srgbClr val="211A3C"/>
                </a:solidFill>
                <a:latin typeface="Alexandria"/>
                <a:ea typeface="Alexandria"/>
                <a:cs typeface="Alexandria"/>
              </a:rPr>
              <a:t>الضيافة والمطاعم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62724831-42BE-4BB8-BD78-7B8C530E8E4B}"/>
              </a:ext>
            </a:extLst>
          </p:cNvPr>
          <p:cNvSpPr>
            <a:spLocks noGrp="1"/>
          </p:cNvSpPr>
          <p:nvPr/>
        </p:nvSpPr>
        <p:spPr>
          <a:xfrm>
            <a:off x="6572250" y="5000625"/>
            <a:ext cx="4362450" cy="571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/>
          <a:p>
            <a:pPr algn="r" rtl="0">
              <a:lnSpc>
                <a:spcPct val="135000"/>
              </a:lnSpc>
              <a:spcBef>
                <a:spcPts val="200"/>
              </a:spcBef>
              <a:spcAft>
                <a:spcPts val="800"/>
              </a:spcAft>
              <a:defRPr lang="ar-SA" altLang="en-US" sz="1725" b="0">
                <a:solidFill>
                  <a:srgbClr val="746E86"/>
                </a:solidFill>
                <a:latin typeface="Alexandria"/>
                <a:ea typeface="Alexandria"/>
                <a:cs typeface="Alexandria"/>
              </a:defRPr>
            </a:pPr>
            <a:r>
              <a:rPr lang="ar-SA" altLang="en-US" sz="1050" b="0">
                <a:latin typeface="Alexandria"/>
                <a:ea typeface="Alexandria"/>
                <a:cs typeface="Alexandria"/>
              </a:rPr>
              <a:t>الحجوزات، الطلبات اللحظية، والتشغيل اليومي</a:t>
            </a:r>
          </a:p>
        </p:txBody>
      </p:sp>
      <p:sp>
        <p:nvSpPr>
          <p:cNvPr id="16" name="Rectangle: Rounded Corners 15">
            <a:extLst>
              <a:ext uri="{FF2B5EF4-FFF2-40B4-BE49-F238E27FC236}">
                <a16:creationId xmlns:a16="http://schemas.microsoft.com/office/drawing/2014/main" id="{3B4661F9-F833-44D3-B27A-EF2B95EAD538}"/>
              </a:ext>
            </a:extLst>
          </p:cNvPr>
          <p:cNvSpPr>
            <a:spLocks noGrp="1"/>
          </p:cNvSpPr>
          <p:nvPr/>
        </p:nvSpPr>
        <p:spPr>
          <a:xfrm>
            <a:off x="5476875" y="1571625"/>
            <a:ext cx="57150" cy="685800"/>
          </a:xfrm>
          <a:prstGeom prst="roundRect">
            <a:avLst>
              <a:gd name="adj" fmla="val 50000"/>
            </a:avLst>
          </a:prstGeom>
          <a:solidFill>
            <a:srgbClr val="2ECDBD"/>
          </a:solidFill>
          <a:ln w="0">
            <a:noFill/>
            <a:prstDash val="solid"/>
          </a:ln>
        </p:spPr>
        <p:txBody>
          <a:bodyPr wrap="square"/>
          <a:lstStyle/>
          <a:p>
            <a:pPr>
              <a:lnSpc>
                <a:spcPct val="135000"/>
              </a:lnSpc>
              <a:spcBef>
                <a:spcPts val="400"/>
              </a:spcBef>
              <a:spcAft>
                <a:spcPts val="800"/>
              </a:spcAft>
            </a:pPr>
            <a:endParaRPr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EF01A2FA-EB65-481D-8C0F-7020BD61C97B}"/>
              </a:ext>
            </a:extLst>
          </p:cNvPr>
          <p:cNvSpPr>
            <a:spLocks noGrp="1"/>
          </p:cNvSpPr>
          <p:nvPr/>
        </p:nvSpPr>
        <p:spPr>
          <a:xfrm>
            <a:off x="904875" y="1524000"/>
            <a:ext cx="4362450" cy="4191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/>
          <a:p>
            <a:pPr algn="r" rtl="0">
              <a:lnSpc>
                <a:spcPct val="135000"/>
              </a:lnSpc>
              <a:spcBef>
                <a:spcPts val="400"/>
              </a:spcBef>
              <a:spcAft>
                <a:spcPts val="800"/>
              </a:spcAft>
              <a:defRPr lang="ar-SA" altLang="en-US" sz="1950" b="1">
                <a:solidFill>
                  <a:srgbClr val="211A3C"/>
                </a:solidFill>
                <a:latin typeface="Alexandria"/>
                <a:ea typeface="Alexandria"/>
                <a:cs typeface="Alexandria"/>
              </a:defRPr>
            </a:pPr>
            <a:r>
              <a:rPr lang="ar-SA" altLang="en-US" sz="1100" b="1">
                <a:solidFill>
                  <a:srgbClr val="211A3C"/>
                </a:solidFill>
                <a:latin typeface="Alexandria"/>
                <a:ea typeface="Alexandria"/>
                <a:cs typeface="Alexandria"/>
              </a:rPr>
              <a:t>الخدمات المهنية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E629D696-57A2-449D-8E6A-5FC477CF2018}"/>
              </a:ext>
            </a:extLst>
          </p:cNvPr>
          <p:cNvSpPr>
            <a:spLocks noGrp="1"/>
          </p:cNvSpPr>
          <p:nvPr/>
        </p:nvSpPr>
        <p:spPr>
          <a:xfrm>
            <a:off x="904875" y="2047875"/>
            <a:ext cx="4362450" cy="571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/>
          <a:p>
            <a:pPr algn="r" rtl="0">
              <a:lnSpc>
                <a:spcPct val="135000"/>
              </a:lnSpc>
              <a:spcBef>
                <a:spcPts val="200"/>
              </a:spcBef>
              <a:spcAft>
                <a:spcPts val="800"/>
              </a:spcAft>
              <a:defRPr lang="ar-SA" altLang="en-US" sz="1725" b="0">
                <a:solidFill>
                  <a:srgbClr val="746E86"/>
                </a:solidFill>
                <a:latin typeface="Alexandria"/>
                <a:ea typeface="Alexandria"/>
                <a:cs typeface="Alexandria"/>
              </a:defRPr>
            </a:pPr>
            <a:r>
              <a:rPr lang="ar-SA" altLang="en-US" sz="1050" b="0">
                <a:latin typeface="Alexandria"/>
                <a:ea typeface="Alexandria"/>
                <a:cs typeface="Alexandria"/>
              </a:rPr>
              <a:t>العملاء والمشاريع والمستندات في مسار رقمي واحد</a:t>
            </a:r>
          </a:p>
        </p:txBody>
      </p:sp>
      <p:sp>
        <p:nvSpPr>
          <p:cNvPr id="19" name="Straight Connector 18">
            <a:extLst>
              <a:ext uri="{FF2B5EF4-FFF2-40B4-BE49-F238E27FC236}">
                <a16:creationId xmlns:a16="http://schemas.microsoft.com/office/drawing/2014/main" id="{2F99E00D-7755-4E59-BE80-52757595673F}"/>
              </a:ext>
            </a:extLst>
          </p:cNvPr>
          <p:cNvSpPr>
            <a:spLocks noGrp="1"/>
          </p:cNvSpPr>
          <p:nvPr/>
        </p:nvSpPr>
        <p:spPr>
          <a:xfrm>
            <a:off x="904875" y="2733675"/>
            <a:ext cx="4629150" cy="9525"/>
          </a:xfrm>
          <a:prstGeom prst="line">
            <a:avLst/>
          </a:prstGeom>
          <a:noFill/>
          <a:ln w="9525">
            <a:solidFill>
              <a:srgbClr val="E7E1F0"/>
            </a:solidFill>
            <a:prstDash val="solid"/>
          </a:ln>
        </p:spPr>
        <p:txBody>
          <a:bodyPr wrap="square"/>
          <a:lstStyle/>
          <a:p>
            <a:pPr>
              <a:lnSpc>
                <a:spcPct val="135000"/>
              </a:lnSpc>
              <a:spcBef>
                <a:spcPts val="400"/>
              </a:spcBef>
              <a:spcAft>
                <a:spcPts val="800"/>
              </a:spcAft>
            </a:pPr>
            <a:endParaRPr/>
          </a:p>
        </p:txBody>
      </p:sp>
      <p:sp>
        <p:nvSpPr>
          <p:cNvPr id="20" name="Rectangle: Rounded Corners 19">
            <a:extLst>
              <a:ext uri="{FF2B5EF4-FFF2-40B4-BE49-F238E27FC236}">
                <a16:creationId xmlns:a16="http://schemas.microsoft.com/office/drawing/2014/main" id="{A7D93D65-38AF-49CE-A956-069A7D27EE41}"/>
              </a:ext>
            </a:extLst>
          </p:cNvPr>
          <p:cNvSpPr>
            <a:spLocks noGrp="1"/>
          </p:cNvSpPr>
          <p:nvPr/>
        </p:nvSpPr>
        <p:spPr>
          <a:xfrm>
            <a:off x="5476875" y="3048000"/>
            <a:ext cx="57150" cy="685800"/>
          </a:xfrm>
          <a:prstGeom prst="roundRect">
            <a:avLst>
              <a:gd name="adj" fmla="val 50000"/>
            </a:avLst>
          </a:prstGeom>
          <a:solidFill>
            <a:srgbClr val="2ECDBD"/>
          </a:solidFill>
          <a:ln w="0">
            <a:noFill/>
            <a:prstDash val="solid"/>
          </a:ln>
        </p:spPr>
        <p:txBody>
          <a:bodyPr wrap="square"/>
          <a:lstStyle/>
          <a:p>
            <a:pPr>
              <a:lnSpc>
                <a:spcPct val="135000"/>
              </a:lnSpc>
              <a:spcBef>
                <a:spcPts val="400"/>
              </a:spcBef>
              <a:spcAft>
                <a:spcPts val="800"/>
              </a:spcAft>
            </a:pPr>
            <a:endParaRPr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505B1F70-5E86-4C6A-87B2-025C0B6C3F71}"/>
              </a:ext>
            </a:extLst>
          </p:cNvPr>
          <p:cNvSpPr>
            <a:spLocks noGrp="1"/>
          </p:cNvSpPr>
          <p:nvPr/>
        </p:nvSpPr>
        <p:spPr>
          <a:xfrm>
            <a:off x="904875" y="3000375"/>
            <a:ext cx="4362450" cy="4191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/>
          <a:p>
            <a:pPr algn="r" rtl="0">
              <a:lnSpc>
                <a:spcPct val="135000"/>
              </a:lnSpc>
              <a:spcBef>
                <a:spcPts val="400"/>
              </a:spcBef>
              <a:spcAft>
                <a:spcPts val="800"/>
              </a:spcAft>
              <a:defRPr lang="ar-SA" altLang="en-US" sz="1950" b="1">
                <a:solidFill>
                  <a:srgbClr val="211A3C"/>
                </a:solidFill>
                <a:latin typeface="Alexandria"/>
                <a:ea typeface="Alexandria"/>
                <a:cs typeface="Alexandria"/>
              </a:defRPr>
            </a:pPr>
            <a:r>
              <a:rPr lang="ar-SA" altLang="en-US" sz="1100" b="1">
                <a:solidFill>
                  <a:srgbClr val="211A3C"/>
                </a:solidFill>
                <a:latin typeface="Alexandria"/>
                <a:ea typeface="Alexandria"/>
                <a:cs typeface="Alexandria"/>
              </a:rPr>
              <a:t>التعليم والتدريب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2BA93C88-122E-406B-B6E0-29331AAB02A9}"/>
              </a:ext>
            </a:extLst>
          </p:cNvPr>
          <p:cNvSpPr>
            <a:spLocks noGrp="1"/>
          </p:cNvSpPr>
          <p:nvPr/>
        </p:nvSpPr>
        <p:spPr>
          <a:xfrm>
            <a:off x="904875" y="3524250"/>
            <a:ext cx="4362450" cy="571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/>
          <a:p>
            <a:pPr algn="r" rtl="0">
              <a:lnSpc>
                <a:spcPct val="135000"/>
              </a:lnSpc>
              <a:spcBef>
                <a:spcPts val="200"/>
              </a:spcBef>
              <a:spcAft>
                <a:spcPts val="800"/>
              </a:spcAft>
              <a:defRPr lang="ar-SA" altLang="en-US" sz="1725" b="0">
                <a:solidFill>
                  <a:srgbClr val="746E86"/>
                </a:solidFill>
                <a:latin typeface="Alexandria"/>
                <a:ea typeface="Alexandria"/>
                <a:cs typeface="Alexandria"/>
              </a:defRPr>
            </a:pPr>
            <a:r>
              <a:rPr lang="ar-SA" altLang="en-US" sz="1050" b="0">
                <a:latin typeface="Alexandria"/>
                <a:ea typeface="Alexandria"/>
                <a:cs typeface="Alexandria"/>
              </a:rPr>
              <a:t>التسجيل، المحتوى، التقييم، ومتابعة تقدّم المتدرب</a:t>
            </a:r>
          </a:p>
        </p:txBody>
      </p:sp>
      <p:sp>
        <p:nvSpPr>
          <p:cNvPr id="23" name="Straight Connector 22">
            <a:extLst>
              <a:ext uri="{FF2B5EF4-FFF2-40B4-BE49-F238E27FC236}">
                <a16:creationId xmlns:a16="http://schemas.microsoft.com/office/drawing/2014/main" id="{0931FBE5-1C4C-4F05-8B20-ABFD4AE7E6FC}"/>
              </a:ext>
            </a:extLst>
          </p:cNvPr>
          <p:cNvSpPr>
            <a:spLocks noGrp="1"/>
          </p:cNvSpPr>
          <p:nvPr/>
        </p:nvSpPr>
        <p:spPr>
          <a:xfrm>
            <a:off x="904875" y="4210050"/>
            <a:ext cx="4629150" cy="9525"/>
          </a:xfrm>
          <a:prstGeom prst="line">
            <a:avLst/>
          </a:prstGeom>
          <a:noFill/>
          <a:ln w="9525">
            <a:solidFill>
              <a:srgbClr val="E7E1F0"/>
            </a:solidFill>
            <a:prstDash val="solid"/>
          </a:ln>
        </p:spPr>
        <p:txBody>
          <a:bodyPr wrap="square"/>
          <a:lstStyle/>
          <a:p>
            <a:pPr>
              <a:lnSpc>
                <a:spcPct val="135000"/>
              </a:lnSpc>
              <a:spcBef>
                <a:spcPts val="400"/>
              </a:spcBef>
              <a:spcAft>
                <a:spcPts val="800"/>
              </a:spcAft>
            </a:pPr>
            <a:endParaRPr/>
          </a:p>
        </p:txBody>
      </p:sp>
      <p:sp>
        <p:nvSpPr>
          <p:cNvPr id="24" name="Rectangle: Rounded Corners 23">
            <a:extLst>
              <a:ext uri="{FF2B5EF4-FFF2-40B4-BE49-F238E27FC236}">
                <a16:creationId xmlns:a16="http://schemas.microsoft.com/office/drawing/2014/main" id="{97439D48-08F1-444F-9874-AC8373B1293D}"/>
              </a:ext>
            </a:extLst>
          </p:cNvPr>
          <p:cNvSpPr>
            <a:spLocks noGrp="1"/>
          </p:cNvSpPr>
          <p:nvPr/>
        </p:nvSpPr>
        <p:spPr>
          <a:xfrm>
            <a:off x="5476875" y="4524375"/>
            <a:ext cx="57150" cy="685800"/>
          </a:xfrm>
          <a:prstGeom prst="roundRect">
            <a:avLst>
              <a:gd name="adj" fmla="val 50000"/>
            </a:avLst>
          </a:prstGeom>
          <a:solidFill>
            <a:srgbClr val="2ECDBD"/>
          </a:solidFill>
          <a:ln w="0">
            <a:noFill/>
            <a:prstDash val="solid"/>
          </a:ln>
        </p:spPr>
        <p:txBody>
          <a:bodyPr wrap="square"/>
          <a:lstStyle/>
          <a:p>
            <a:pPr>
              <a:lnSpc>
                <a:spcPct val="135000"/>
              </a:lnSpc>
              <a:spcBef>
                <a:spcPts val="400"/>
              </a:spcBef>
              <a:spcAft>
                <a:spcPts val="800"/>
              </a:spcAft>
            </a:pPr>
            <a:endParaRPr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5D5F72FC-481E-49D9-A3AC-0607F0290B66}"/>
              </a:ext>
            </a:extLst>
          </p:cNvPr>
          <p:cNvSpPr>
            <a:spLocks noGrp="1"/>
          </p:cNvSpPr>
          <p:nvPr/>
        </p:nvSpPr>
        <p:spPr>
          <a:xfrm>
            <a:off x="904875" y="4476750"/>
            <a:ext cx="4362450" cy="4191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/>
          <a:p>
            <a:pPr algn="r" rtl="0">
              <a:lnSpc>
                <a:spcPct val="135000"/>
              </a:lnSpc>
              <a:spcBef>
                <a:spcPts val="400"/>
              </a:spcBef>
              <a:spcAft>
                <a:spcPts val="800"/>
              </a:spcAft>
              <a:defRPr lang="ar-SA" altLang="en-US" sz="1950" b="1">
                <a:solidFill>
                  <a:srgbClr val="211A3C"/>
                </a:solidFill>
                <a:latin typeface="Alexandria"/>
                <a:ea typeface="Alexandria"/>
                <a:cs typeface="Alexandria"/>
              </a:defRPr>
            </a:pPr>
            <a:r>
              <a:rPr lang="ar-SA" altLang="en-US" sz="1100" b="1">
                <a:solidFill>
                  <a:srgbClr val="211A3C"/>
                </a:solidFill>
                <a:latin typeface="Alexandria"/>
                <a:ea typeface="Alexandria"/>
                <a:cs typeface="Alexandria"/>
              </a:rPr>
              <a:t>اللوجستيات والعمليات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56AF13F5-C3BB-4FE9-B7C7-0A8808558B79}"/>
              </a:ext>
            </a:extLst>
          </p:cNvPr>
          <p:cNvSpPr>
            <a:spLocks noGrp="1"/>
          </p:cNvSpPr>
          <p:nvPr/>
        </p:nvSpPr>
        <p:spPr>
          <a:xfrm>
            <a:off x="904875" y="5000625"/>
            <a:ext cx="4362450" cy="571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/>
          <a:p>
            <a:pPr algn="r" rtl="0">
              <a:lnSpc>
                <a:spcPct val="135000"/>
              </a:lnSpc>
              <a:spcBef>
                <a:spcPts val="200"/>
              </a:spcBef>
              <a:spcAft>
                <a:spcPts val="800"/>
              </a:spcAft>
              <a:defRPr lang="ar-SA" altLang="en-US" sz="1725" b="0">
                <a:solidFill>
                  <a:srgbClr val="746E86"/>
                </a:solidFill>
                <a:latin typeface="Alexandria"/>
                <a:ea typeface="Alexandria"/>
                <a:cs typeface="Alexandria"/>
              </a:defRPr>
            </a:pPr>
            <a:r>
              <a:rPr lang="ar-SA" altLang="en-US" sz="1050" b="0">
                <a:latin typeface="Alexandria"/>
                <a:ea typeface="Alexandria"/>
                <a:cs typeface="Alexandria"/>
              </a:rPr>
              <a:t>تتبع الطلبات والمهام مع لوحات أداء مباشرة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C8FA04BC-68C5-4DA1-B41B-DC7CB8B7AB33}"/>
              </a:ext>
            </a:extLst>
          </p:cNvPr>
          <p:cNvSpPr>
            <a:spLocks noGrp="1"/>
          </p:cNvSpPr>
          <p:nvPr/>
        </p:nvSpPr>
        <p:spPr>
          <a:xfrm>
            <a:off x="904875" y="6000750"/>
            <a:ext cx="10239375" cy="96012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/>
          <a:p>
            <a:pPr algn="r" rtl="0">
              <a:lnSpc>
                <a:spcPct val="135000"/>
              </a:lnSpc>
              <a:spcBef>
                <a:spcPts val="200"/>
              </a:spcBef>
              <a:spcAft>
                <a:spcPts val="800"/>
              </a:spcAft>
              <a:defRPr lang="ar-SA" altLang="en-US" sz="1650" b="1">
                <a:solidFill>
                  <a:srgbClr val="6840C7"/>
                </a:solidFill>
                <a:latin typeface="Alexandria"/>
                <a:ea typeface="Alexandria"/>
                <a:cs typeface="Alexandria"/>
              </a:defRPr>
            </a:pPr>
            <a:r>
              <a:rPr lang="ar-SA" altLang="en-US" sz="1050" b="0">
                <a:latin typeface="Alexandria"/>
                <a:ea typeface="Alexandria"/>
                <a:cs typeface="Alexandria"/>
              </a:rPr>
              <a:t>نكيّف البنية والتكاملات مع إجراءات كل قطاع وبياناته، ونحدّد المطلوب بما يحتاجه المشروع فعلاً.</a:t>
            </a:r>
          </a:p>
        </p:txBody>
      </p:sp>
    </p:spTree>
    <p:extLst>
      <p:ext uri="{BB962C8B-B14F-4D97-AF65-F5344CB8AC3E}">
        <p14:creationId xmlns:p14="http://schemas.microsoft.com/office/powerpoint/2010/main" val="153799783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8133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E968AFE9-CBCD-4F7B-BAF0-E3D12EC689F2}"/>
              </a:ext>
            </a:extLst>
          </p:cNvPr>
          <p:cNvSpPr>
            <a:spLocks noGrp="1"/>
          </p:cNvSpPr>
          <p:nvPr/>
        </p:nvSpPr>
        <p:spPr>
          <a:xfrm>
            <a:off x="400050" y="6381750"/>
            <a:ext cx="6858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35000"/>
              </a:lnSpc>
              <a:spcBef>
                <a:spcPts val="400"/>
              </a:spcBef>
              <a:spcAft>
                <a:spcPts val="800"/>
              </a:spcAft>
              <a:defRPr sz="1275" b="1">
                <a:solidFill>
                  <a:srgbClr val="6EF3E0"/>
                </a:solidFill>
                <a:latin typeface="Alexandria"/>
                <a:ea typeface="Alexandria"/>
                <a:cs typeface="Alexandria"/>
              </a:defRPr>
            </a:pPr>
            <a:r>
              <a:rPr sz="1000" b="1">
                <a:solidFill>
                  <a:srgbClr val="6EF3E0"/>
                </a:solidFill>
                <a:latin typeface="Alexandria"/>
                <a:ea typeface="Alexandria"/>
                <a:cs typeface="Alexandria"/>
              </a:rPr>
              <a:t>09</a:t>
            </a:r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17E0E3F6-F84E-421D-A83A-1FE42A576502}"/>
              </a:ext>
            </a:extLst>
          </p:cNvPr>
          <p:cNvSpPr>
            <a:spLocks noGrp="1"/>
          </p:cNvSpPr>
          <p:nvPr/>
        </p:nvSpPr>
        <p:spPr>
          <a:xfrm>
            <a:off x="11563350" y="457200"/>
            <a:ext cx="66675" cy="495300"/>
          </a:xfrm>
          <a:prstGeom prst="roundRect">
            <a:avLst>
              <a:gd name="adj" fmla="val 50000"/>
            </a:avLst>
          </a:prstGeom>
          <a:solidFill>
            <a:srgbClr val="6EF3E0"/>
          </a:solidFill>
          <a:ln w="0">
            <a:noFill/>
            <a:prstDash val="solid"/>
          </a:ln>
        </p:spPr>
        <p:txBody>
          <a:bodyPr wrap="square"/>
          <a:lstStyle/>
          <a:p>
            <a:pPr>
              <a:lnSpc>
                <a:spcPct val="135000"/>
              </a:lnSpc>
              <a:spcBef>
                <a:spcPts val="400"/>
              </a:spcBef>
              <a:spcAft>
                <a:spcPts val="800"/>
              </a:spcAft>
            </a:pPr>
            <a:endParaRPr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FFCDB017-FE3D-4F3A-A539-1F4E55D29555}"/>
              </a:ext>
            </a:extLst>
          </p:cNvPr>
          <p:cNvSpPr>
            <a:spLocks noGrp="1"/>
          </p:cNvSpPr>
          <p:nvPr/>
        </p:nvSpPr>
        <p:spPr>
          <a:xfrm>
            <a:off x="5810250" y="419100"/>
            <a:ext cx="5619750" cy="666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ctr">
            <a:noAutofit/>
          </a:bodyPr>
          <a:lstStyle/>
          <a:p>
            <a:pPr algn="r" rtl="0">
              <a:lnSpc>
                <a:spcPct val="135000"/>
              </a:lnSpc>
              <a:spcBef>
                <a:spcPts val="400"/>
              </a:spcBef>
              <a:spcAft>
                <a:spcPts val="800"/>
              </a:spcAft>
              <a:defRPr lang="ar-SA" altLang="en-US" sz="3000" b="1">
                <a:solidFill>
                  <a:srgbClr val="FFFFFF"/>
                </a:solidFill>
                <a:latin typeface="Alexandria"/>
                <a:ea typeface="Alexandria"/>
                <a:cs typeface="Alexandria"/>
              </a:defRPr>
            </a:pPr>
            <a:r>
              <a:rPr lang="ar-SA" altLang="en-US" sz="1600" b="1">
                <a:solidFill>
                  <a:srgbClr val="FFFFFF"/>
                </a:solidFill>
                <a:latin typeface="Alexandria"/>
                <a:ea typeface="Alexandria"/>
                <a:cs typeface="Alexandria"/>
              </a:rPr>
              <a:t>رحلة المشروع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D6FCDEE2-28A2-4C56-9347-FEB03F432E95}"/>
              </a:ext>
            </a:extLst>
          </p:cNvPr>
          <p:cNvSpPr>
            <a:spLocks noGrp="1"/>
          </p:cNvSpPr>
          <p:nvPr/>
        </p:nvSpPr>
        <p:spPr>
          <a:xfrm>
            <a:off x="5810250" y="1123950"/>
            <a:ext cx="5619750" cy="566928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/>
          <a:p>
            <a:pPr algn="r" rtl="0">
              <a:lnSpc>
                <a:spcPct val="135000"/>
              </a:lnSpc>
              <a:spcBef>
                <a:spcPts val="200"/>
              </a:spcBef>
              <a:spcAft>
                <a:spcPts val="800"/>
              </a:spcAft>
              <a:defRPr lang="ar-SA" altLang="en-US" sz="1875" b="0">
                <a:solidFill>
                  <a:srgbClr val="DAD5E4"/>
                </a:solidFill>
                <a:latin typeface="Alexandria"/>
                <a:ea typeface="Alexandria"/>
                <a:cs typeface="Alexandria"/>
              </a:defRPr>
            </a:pPr>
            <a:r>
              <a:rPr lang="ar-SA" altLang="en-US" sz="1100" b="0">
                <a:latin typeface="Alexandria"/>
                <a:ea typeface="Alexandria"/>
                <a:cs typeface="Alexandria"/>
              </a:rPr>
              <a:t>مسار منضبط: من فهم المشكلة إلى الإطلاق والدعم.</a:t>
            </a:r>
          </a:p>
        </p:txBody>
      </p:sp>
      <p:sp>
        <p:nvSpPr>
          <p:cNvPr id="6" name="Straight Connector 5">
            <a:extLst>
              <a:ext uri="{FF2B5EF4-FFF2-40B4-BE49-F238E27FC236}">
                <a16:creationId xmlns:a16="http://schemas.microsoft.com/office/drawing/2014/main" id="{71B40FEB-2422-4FBE-A699-22ED58EDDC37}"/>
              </a:ext>
            </a:extLst>
          </p:cNvPr>
          <p:cNvSpPr>
            <a:spLocks noGrp="1"/>
          </p:cNvSpPr>
          <p:nvPr/>
        </p:nvSpPr>
        <p:spPr>
          <a:xfrm>
            <a:off x="1257300" y="2743200"/>
            <a:ext cx="9696450" cy="9525"/>
          </a:xfrm>
          <a:prstGeom prst="line">
            <a:avLst/>
          </a:prstGeom>
          <a:noFill/>
          <a:ln w="38100">
            <a:solidFill>
              <a:srgbClr val="514A6B"/>
            </a:solidFill>
            <a:prstDash val="solid"/>
          </a:ln>
        </p:spPr>
        <p:txBody>
          <a:bodyPr wrap="square"/>
          <a:lstStyle/>
          <a:p>
            <a:pPr>
              <a:lnSpc>
                <a:spcPct val="135000"/>
              </a:lnSpc>
              <a:spcBef>
                <a:spcPts val="400"/>
              </a:spcBef>
              <a:spcAft>
                <a:spcPts val="800"/>
              </a:spcAft>
            </a:pPr>
            <a:endParaRPr/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CF0E9148-78C4-45A5-B090-D9F391F383B4}"/>
              </a:ext>
            </a:extLst>
          </p:cNvPr>
          <p:cNvSpPr>
            <a:spLocks noGrp="1"/>
          </p:cNvSpPr>
          <p:nvPr/>
        </p:nvSpPr>
        <p:spPr>
          <a:xfrm>
            <a:off x="10429875" y="2505075"/>
            <a:ext cx="476250" cy="476250"/>
          </a:xfrm>
          <a:prstGeom prst="roundRect">
            <a:avLst>
              <a:gd name="adj" fmla="val 50000"/>
            </a:avLst>
          </a:prstGeom>
          <a:solidFill>
            <a:srgbClr val="6EF3E0"/>
          </a:solidFill>
          <a:ln w="0">
            <a:noFill/>
            <a:prstDash val="solid"/>
          </a:ln>
        </p:spPr>
        <p:txBody>
          <a:bodyPr wrap="square"/>
          <a:lstStyle/>
          <a:p>
            <a:pPr>
              <a:lnSpc>
                <a:spcPct val="135000"/>
              </a:lnSpc>
              <a:spcBef>
                <a:spcPts val="400"/>
              </a:spcBef>
              <a:spcAft>
                <a:spcPts val="800"/>
              </a:spcAft>
            </a:pPr>
            <a:endParaRPr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08F2607A-5308-46CC-8E8B-7C4EA032DA8B}"/>
              </a:ext>
            </a:extLst>
          </p:cNvPr>
          <p:cNvSpPr>
            <a:spLocks noGrp="1"/>
          </p:cNvSpPr>
          <p:nvPr/>
        </p:nvSpPr>
        <p:spPr>
          <a:xfrm>
            <a:off x="10429875" y="2590800"/>
            <a:ext cx="47625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/>
          <a:p>
            <a:pPr algn="ctr">
              <a:lnSpc>
                <a:spcPct val="135000"/>
              </a:lnSpc>
              <a:spcBef>
                <a:spcPts val="400"/>
              </a:spcBef>
              <a:spcAft>
                <a:spcPts val="800"/>
              </a:spcAft>
              <a:defRPr sz="1350" b="1">
                <a:solidFill>
                  <a:srgbClr val="181331"/>
                </a:solidFill>
                <a:latin typeface="Alexandria"/>
                <a:ea typeface="Alexandria"/>
                <a:cs typeface="Alexandria"/>
              </a:defRPr>
            </a:pPr>
            <a:r>
              <a:rPr sz="1050" b="1">
                <a:solidFill>
                  <a:srgbClr val="181331"/>
                </a:solidFill>
                <a:latin typeface="Alexandria"/>
                <a:ea typeface="Alexandria"/>
                <a:cs typeface="Alexandria"/>
              </a:rPr>
              <a:t>01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7603BC17-A88B-4DFD-9976-EBB6147C92D4}"/>
              </a:ext>
            </a:extLst>
          </p:cNvPr>
          <p:cNvSpPr>
            <a:spLocks noGrp="1"/>
          </p:cNvSpPr>
          <p:nvPr/>
        </p:nvSpPr>
        <p:spPr>
          <a:xfrm>
            <a:off x="9810750" y="3219450"/>
            <a:ext cx="1714500" cy="666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/>
          <a:p>
            <a:pPr algn="r" rtl="0">
              <a:lnSpc>
                <a:spcPct val="135000"/>
              </a:lnSpc>
              <a:spcBef>
                <a:spcPts val="200"/>
              </a:spcBef>
              <a:spcAft>
                <a:spcPts val="800"/>
              </a:spcAft>
              <a:defRPr lang="ar-SA" altLang="en-US" sz="1725" b="1">
                <a:solidFill>
                  <a:srgbClr val="FFFFFF"/>
                </a:solidFill>
                <a:latin typeface="Alexandria"/>
                <a:ea typeface="Alexandria"/>
                <a:cs typeface="Alexandria"/>
              </a:defRPr>
            </a:pPr>
            <a:r>
              <a:rPr lang="ar-SA" altLang="en-US" sz="1150" b="1">
                <a:solidFill>
                  <a:srgbClr val="FFFFFF"/>
                </a:solidFill>
                <a:latin typeface="Alexandria"/>
                <a:ea typeface="Alexandria"/>
                <a:cs typeface="Alexandria"/>
              </a:rPr>
              <a:t>فهم المطلوب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BBDDDB20-4E40-4A19-9F5D-E80D366E73F5}"/>
              </a:ext>
            </a:extLst>
          </p:cNvPr>
          <p:cNvSpPr>
            <a:spLocks noGrp="1"/>
          </p:cNvSpPr>
          <p:nvPr/>
        </p:nvSpPr>
        <p:spPr>
          <a:xfrm>
            <a:off x="9810750" y="4000500"/>
            <a:ext cx="1714500" cy="876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/>
          <a:p>
            <a:pPr algn="r" rtl="0">
              <a:lnSpc>
                <a:spcPct val="135000"/>
              </a:lnSpc>
              <a:spcBef>
                <a:spcPts val="200"/>
              </a:spcBef>
              <a:spcAft>
                <a:spcPts val="800"/>
              </a:spcAft>
              <a:defRPr lang="ar-SA" altLang="en-US" sz="1575" b="0">
                <a:solidFill>
                  <a:srgbClr val="D9D4E4"/>
                </a:solidFill>
                <a:latin typeface="Alexandria"/>
                <a:ea typeface="Alexandria"/>
                <a:cs typeface="Alexandria"/>
              </a:defRPr>
            </a:pPr>
            <a:r>
              <a:rPr lang="ar-SA" altLang="en-US" sz="1050" b="0">
                <a:solidFill>
                  <a:srgbClr val="D9D4E4"/>
                </a:solidFill>
                <a:latin typeface="Alexandria"/>
                <a:ea typeface="Alexandria"/>
                <a:cs typeface="Alexandria"/>
              </a:rPr>
              <a:t>المشكلة، المستخدمون، والأنظمة والتكاملات القائمة</a:t>
            </a:r>
          </a:p>
          <a:p>
            <a:pPr algn="r" rtl="0">
              <a:lnSpc>
                <a:spcPct val="135000"/>
              </a:lnSpc>
              <a:spcBef>
                <a:spcPts val="400"/>
              </a:spcBef>
              <a:spcAft>
                <a:spcPts val="800"/>
              </a:spcAft>
              <a:defRPr lang="ar-SA" altLang="en-US" sz="1575" b="0">
                <a:solidFill>
                  <a:srgbClr val="D9D4E4"/>
                </a:solidFill>
                <a:latin typeface="Alexandria"/>
                <a:ea typeface="Alexandria"/>
                <a:cs typeface="Alexandria"/>
              </a:defRPr>
            </a:pPr>
            <a:endParaRPr lang="ar-SA" altLang="en-US" sz="1200" b="0">
              <a:solidFill>
                <a:srgbClr val="D9D4E4"/>
              </a:solidFill>
              <a:latin typeface="Alexandria"/>
              <a:ea typeface="Alexandria"/>
              <a:cs typeface="Alexandria"/>
            </a:endParaRPr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23406447-06CD-4133-9D11-0BB4F07540F7}"/>
              </a:ext>
            </a:extLst>
          </p:cNvPr>
          <p:cNvSpPr>
            <a:spLocks noGrp="1"/>
          </p:cNvSpPr>
          <p:nvPr/>
        </p:nvSpPr>
        <p:spPr>
          <a:xfrm>
            <a:off x="8239125" y="2505075"/>
            <a:ext cx="476250" cy="476250"/>
          </a:xfrm>
          <a:prstGeom prst="roundRect">
            <a:avLst>
              <a:gd name="adj" fmla="val 50000"/>
            </a:avLst>
          </a:prstGeom>
          <a:solidFill>
            <a:srgbClr val="9B6BF2"/>
          </a:solidFill>
          <a:ln w="0">
            <a:noFill/>
            <a:prstDash val="solid"/>
          </a:ln>
        </p:spPr>
        <p:txBody>
          <a:bodyPr wrap="square"/>
          <a:lstStyle/>
          <a:p>
            <a:pPr>
              <a:lnSpc>
                <a:spcPct val="135000"/>
              </a:lnSpc>
              <a:spcBef>
                <a:spcPts val="400"/>
              </a:spcBef>
              <a:spcAft>
                <a:spcPts val="800"/>
              </a:spcAft>
            </a:pPr>
            <a:endParaRPr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9C10EF8A-088A-4929-97D0-3A846B0E1311}"/>
              </a:ext>
            </a:extLst>
          </p:cNvPr>
          <p:cNvSpPr>
            <a:spLocks noGrp="1"/>
          </p:cNvSpPr>
          <p:nvPr/>
        </p:nvSpPr>
        <p:spPr>
          <a:xfrm>
            <a:off x="8239125" y="2590800"/>
            <a:ext cx="47625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/>
          <a:p>
            <a:pPr algn="ctr">
              <a:lnSpc>
                <a:spcPct val="135000"/>
              </a:lnSpc>
              <a:spcBef>
                <a:spcPts val="400"/>
              </a:spcBef>
              <a:spcAft>
                <a:spcPts val="800"/>
              </a:spcAft>
              <a:defRPr sz="1350" b="1">
                <a:solidFill>
                  <a:srgbClr val="181331"/>
                </a:solidFill>
                <a:latin typeface="Alexandria"/>
                <a:ea typeface="Alexandria"/>
                <a:cs typeface="Alexandria"/>
              </a:defRPr>
            </a:pPr>
            <a:r>
              <a:rPr sz="1050" b="1">
                <a:solidFill>
                  <a:srgbClr val="181331"/>
                </a:solidFill>
                <a:latin typeface="Alexandria"/>
                <a:ea typeface="Alexandria"/>
                <a:cs typeface="Alexandria"/>
              </a:rPr>
              <a:t>02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9065A3E5-7EA8-4D5C-BB05-FC5138270379}"/>
              </a:ext>
            </a:extLst>
          </p:cNvPr>
          <p:cNvSpPr>
            <a:spLocks noGrp="1"/>
          </p:cNvSpPr>
          <p:nvPr/>
        </p:nvSpPr>
        <p:spPr>
          <a:xfrm>
            <a:off x="7620000" y="3219450"/>
            <a:ext cx="1714500" cy="666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/>
          <a:p>
            <a:pPr algn="r" rtl="0">
              <a:lnSpc>
                <a:spcPct val="135000"/>
              </a:lnSpc>
              <a:spcBef>
                <a:spcPts val="400"/>
              </a:spcBef>
              <a:spcAft>
                <a:spcPts val="800"/>
              </a:spcAft>
              <a:defRPr lang="ar-SA" altLang="en-US" sz="1725" b="1">
                <a:solidFill>
                  <a:srgbClr val="FFFFFF"/>
                </a:solidFill>
                <a:latin typeface="Alexandria"/>
                <a:ea typeface="Alexandria"/>
                <a:cs typeface="Alexandria"/>
              </a:defRPr>
            </a:pPr>
            <a:r>
              <a:rPr lang="ar-SA" altLang="en-US" sz="1100" b="1">
                <a:solidFill>
                  <a:srgbClr val="FFFFFF"/>
                </a:solidFill>
                <a:latin typeface="Alexandria"/>
                <a:ea typeface="Alexandria"/>
                <a:cs typeface="Alexandria"/>
              </a:rPr>
              <a:t>تصميم الحل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4145B9A0-C2BF-4114-9518-88D1A9791F02}"/>
              </a:ext>
            </a:extLst>
          </p:cNvPr>
          <p:cNvSpPr>
            <a:spLocks noGrp="1"/>
          </p:cNvSpPr>
          <p:nvPr/>
        </p:nvSpPr>
        <p:spPr>
          <a:xfrm>
            <a:off x="7620000" y="4000500"/>
            <a:ext cx="1714500" cy="876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/>
          <a:p>
            <a:pPr algn="r" rtl="0">
              <a:lnSpc>
                <a:spcPct val="135000"/>
              </a:lnSpc>
              <a:spcBef>
                <a:spcPts val="200"/>
              </a:spcBef>
              <a:spcAft>
                <a:spcPts val="800"/>
              </a:spcAft>
              <a:defRPr lang="ar-SA" altLang="en-US" sz="1575" b="0">
                <a:solidFill>
                  <a:srgbClr val="D9D4E4"/>
                </a:solidFill>
                <a:latin typeface="Alexandria"/>
                <a:ea typeface="Alexandria"/>
                <a:cs typeface="Alexandria"/>
              </a:defRPr>
            </a:pPr>
            <a:r>
              <a:rPr lang="ar-SA" altLang="en-US" sz="1050" b="0">
                <a:latin typeface="Alexandria"/>
                <a:ea typeface="Alexandria"/>
                <a:cs typeface="Alexandria"/>
              </a:rPr>
              <a:t>رحلات المستخدم، النماذج، والمتطلبات</a:t>
            </a:r>
          </a:p>
          <a:p>
            <a:pPr algn="r" rtl="0">
              <a:lnSpc>
                <a:spcPct val="135000"/>
              </a:lnSpc>
              <a:spcBef>
                <a:spcPts val="400"/>
              </a:spcBef>
              <a:spcAft>
                <a:spcPts val="800"/>
              </a:spcAft>
              <a:defRPr lang="ar-SA" altLang="en-US" sz="1575" b="0">
                <a:solidFill>
                  <a:srgbClr val="D9D4E4"/>
                </a:solidFill>
                <a:latin typeface="Alexandria"/>
                <a:ea typeface="Alexandria"/>
                <a:cs typeface="Alexandria"/>
              </a:defRPr>
            </a:pPr>
            <a:endParaRPr lang="ar-SA" altLang="en-US" sz="1200" b="0">
              <a:solidFill>
                <a:srgbClr val="D9D4E4"/>
              </a:solidFill>
              <a:latin typeface="Alexandria"/>
              <a:ea typeface="Alexandria"/>
              <a:cs typeface="Alexandria"/>
            </a:endParaRPr>
          </a:p>
        </p:txBody>
      </p:sp>
      <p:sp>
        <p:nvSpPr>
          <p:cNvPr id="15" name="Rectangle: Rounded Corners 14">
            <a:extLst>
              <a:ext uri="{FF2B5EF4-FFF2-40B4-BE49-F238E27FC236}">
                <a16:creationId xmlns:a16="http://schemas.microsoft.com/office/drawing/2014/main" id="{C9FFD230-7F24-41D9-97D5-F1F687D5D482}"/>
              </a:ext>
            </a:extLst>
          </p:cNvPr>
          <p:cNvSpPr>
            <a:spLocks noGrp="1"/>
          </p:cNvSpPr>
          <p:nvPr/>
        </p:nvSpPr>
        <p:spPr>
          <a:xfrm>
            <a:off x="6048375" y="2505075"/>
            <a:ext cx="476250" cy="476250"/>
          </a:xfrm>
          <a:prstGeom prst="roundRect">
            <a:avLst>
              <a:gd name="adj" fmla="val 50000"/>
            </a:avLst>
          </a:prstGeom>
          <a:solidFill>
            <a:srgbClr val="6EF3E0"/>
          </a:solidFill>
          <a:ln w="0">
            <a:noFill/>
            <a:prstDash val="solid"/>
          </a:ln>
        </p:spPr>
        <p:txBody>
          <a:bodyPr wrap="square"/>
          <a:lstStyle/>
          <a:p>
            <a:pPr>
              <a:lnSpc>
                <a:spcPct val="135000"/>
              </a:lnSpc>
              <a:spcBef>
                <a:spcPts val="400"/>
              </a:spcBef>
              <a:spcAft>
                <a:spcPts val="800"/>
              </a:spcAft>
            </a:pPr>
            <a:endParaRPr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EC895AE3-AA59-4420-B29E-A3371FA56EA6}"/>
              </a:ext>
            </a:extLst>
          </p:cNvPr>
          <p:cNvSpPr>
            <a:spLocks noGrp="1"/>
          </p:cNvSpPr>
          <p:nvPr/>
        </p:nvSpPr>
        <p:spPr>
          <a:xfrm>
            <a:off x="6048375" y="2590800"/>
            <a:ext cx="47625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/>
          <a:p>
            <a:pPr algn="ctr">
              <a:lnSpc>
                <a:spcPct val="135000"/>
              </a:lnSpc>
              <a:spcBef>
                <a:spcPts val="400"/>
              </a:spcBef>
              <a:spcAft>
                <a:spcPts val="800"/>
              </a:spcAft>
              <a:defRPr sz="1350" b="1">
                <a:solidFill>
                  <a:srgbClr val="181331"/>
                </a:solidFill>
                <a:latin typeface="Alexandria"/>
                <a:ea typeface="Alexandria"/>
                <a:cs typeface="Alexandria"/>
              </a:defRPr>
            </a:pPr>
            <a:r>
              <a:rPr sz="1050" b="1">
                <a:solidFill>
                  <a:srgbClr val="181331"/>
                </a:solidFill>
                <a:latin typeface="Alexandria"/>
                <a:ea typeface="Alexandria"/>
                <a:cs typeface="Alexandria"/>
              </a:rPr>
              <a:t>03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45835E90-B746-4010-8E5A-03D089EB1F0F}"/>
              </a:ext>
            </a:extLst>
          </p:cNvPr>
          <p:cNvSpPr>
            <a:spLocks noGrp="1"/>
          </p:cNvSpPr>
          <p:nvPr/>
        </p:nvSpPr>
        <p:spPr>
          <a:xfrm>
            <a:off x="5429250" y="3219450"/>
            <a:ext cx="1714500" cy="666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/>
          <a:p>
            <a:pPr algn="r" rtl="0">
              <a:lnSpc>
                <a:spcPct val="135000"/>
              </a:lnSpc>
              <a:spcBef>
                <a:spcPts val="400"/>
              </a:spcBef>
              <a:spcAft>
                <a:spcPts val="800"/>
              </a:spcAft>
              <a:defRPr lang="ar-SA" altLang="en-US" sz="1725" b="1">
                <a:solidFill>
                  <a:srgbClr val="FFFFFF"/>
                </a:solidFill>
                <a:latin typeface="Alexandria"/>
                <a:ea typeface="Alexandria"/>
                <a:cs typeface="Alexandria"/>
              </a:defRPr>
            </a:pPr>
            <a:r>
              <a:rPr lang="ar-SA" altLang="en-US" sz="1100" b="1">
                <a:solidFill>
                  <a:srgbClr val="FFFFFF"/>
                </a:solidFill>
                <a:latin typeface="Alexandria"/>
                <a:ea typeface="Alexandria"/>
                <a:cs typeface="Alexandria"/>
              </a:rPr>
              <a:t>البناء والتكامل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D23829A7-C395-4D56-B70B-1D32288FDC1E}"/>
              </a:ext>
            </a:extLst>
          </p:cNvPr>
          <p:cNvSpPr>
            <a:spLocks noGrp="1"/>
          </p:cNvSpPr>
          <p:nvPr/>
        </p:nvSpPr>
        <p:spPr>
          <a:xfrm>
            <a:off x="5429250" y="4000500"/>
            <a:ext cx="1714500" cy="876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/>
          <a:p>
            <a:pPr algn="r" rtl="0">
              <a:lnSpc>
                <a:spcPct val="135000"/>
              </a:lnSpc>
              <a:spcBef>
                <a:spcPts val="200"/>
              </a:spcBef>
              <a:spcAft>
                <a:spcPts val="800"/>
              </a:spcAft>
              <a:defRPr lang="ar-SA" altLang="en-US" sz="1575" b="0">
                <a:solidFill>
                  <a:srgbClr val="D9D4E4"/>
                </a:solidFill>
                <a:latin typeface="Alexandria"/>
                <a:ea typeface="Alexandria"/>
                <a:cs typeface="Alexandria"/>
              </a:defRPr>
            </a:pPr>
            <a:r>
              <a:rPr lang="ar-SA" altLang="en-US" sz="1050" b="0">
                <a:latin typeface="Alexandria"/>
                <a:ea typeface="Alexandria"/>
                <a:cs typeface="Alexandria"/>
              </a:rPr>
              <a:t>تطوير مرحلي بمراجعات تقنية منتظمة</a:t>
            </a:r>
          </a:p>
          <a:p>
            <a:pPr algn="r" rtl="0">
              <a:lnSpc>
                <a:spcPct val="135000"/>
              </a:lnSpc>
              <a:spcBef>
                <a:spcPts val="400"/>
              </a:spcBef>
              <a:spcAft>
                <a:spcPts val="800"/>
              </a:spcAft>
              <a:defRPr lang="ar-SA" altLang="en-US" sz="1575" b="0">
                <a:solidFill>
                  <a:srgbClr val="D9D4E4"/>
                </a:solidFill>
                <a:latin typeface="Alexandria"/>
                <a:ea typeface="Alexandria"/>
                <a:cs typeface="Alexandria"/>
              </a:defRPr>
            </a:pPr>
            <a:endParaRPr lang="ar-SA" altLang="en-US" sz="1200" b="0">
              <a:solidFill>
                <a:srgbClr val="D9D4E4"/>
              </a:solidFill>
              <a:latin typeface="Alexandria"/>
              <a:ea typeface="Alexandria"/>
              <a:cs typeface="Alexandria"/>
            </a:endParaRPr>
          </a:p>
        </p:txBody>
      </p:sp>
      <p:sp>
        <p:nvSpPr>
          <p:cNvPr id="19" name="Rectangle: Rounded Corners 18">
            <a:extLst>
              <a:ext uri="{FF2B5EF4-FFF2-40B4-BE49-F238E27FC236}">
                <a16:creationId xmlns:a16="http://schemas.microsoft.com/office/drawing/2014/main" id="{CC9A024C-70EA-4FA2-9780-7BB025847021}"/>
              </a:ext>
            </a:extLst>
          </p:cNvPr>
          <p:cNvSpPr>
            <a:spLocks noGrp="1"/>
          </p:cNvSpPr>
          <p:nvPr/>
        </p:nvSpPr>
        <p:spPr>
          <a:xfrm>
            <a:off x="3857625" y="2505075"/>
            <a:ext cx="476250" cy="476250"/>
          </a:xfrm>
          <a:prstGeom prst="roundRect">
            <a:avLst>
              <a:gd name="adj" fmla="val 50000"/>
            </a:avLst>
          </a:prstGeom>
          <a:solidFill>
            <a:srgbClr val="9B6BF2"/>
          </a:solidFill>
          <a:ln w="0">
            <a:noFill/>
            <a:prstDash val="solid"/>
          </a:ln>
        </p:spPr>
        <p:txBody>
          <a:bodyPr wrap="square"/>
          <a:lstStyle/>
          <a:p>
            <a:pPr>
              <a:lnSpc>
                <a:spcPct val="135000"/>
              </a:lnSpc>
              <a:spcBef>
                <a:spcPts val="400"/>
              </a:spcBef>
              <a:spcAft>
                <a:spcPts val="800"/>
              </a:spcAft>
            </a:pPr>
            <a:endParaRPr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F7BB1021-7813-43E1-A064-41F76A9FB7D6}"/>
              </a:ext>
            </a:extLst>
          </p:cNvPr>
          <p:cNvSpPr>
            <a:spLocks noGrp="1"/>
          </p:cNvSpPr>
          <p:nvPr/>
        </p:nvSpPr>
        <p:spPr>
          <a:xfrm>
            <a:off x="3857625" y="2590800"/>
            <a:ext cx="47625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/>
          <a:p>
            <a:pPr algn="ctr">
              <a:lnSpc>
                <a:spcPct val="135000"/>
              </a:lnSpc>
              <a:spcBef>
                <a:spcPts val="400"/>
              </a:spcBef>
              <a:spcAft>
                <a:spcPts val="800"/>
              </a:spcAft>
              <a:defRPr sz="1350" b="1">
                <a:solidFill>
                  <a:srgbClr val="181331"/>
                </a:solidFill>
                <a:latin typeface="Alexandria"/>
                <a:ea typeface="Alexandria"/>
                <a:cs typeface="Alexandria"/>
              </a:defRPr>
            </a:pPr>
            <a:r>
              <a:rPr sz="1050" b="1">
                <a:solidFill>
                  <a:srgbClr val="181331"/>
                </a:solidFill>
                <a:latin typeface="Alexandria"/>
                <a:ea typeface="Alexandria"/>
                <a:cs typeface="Alexandria"/>
              </a:rPr>
              <a:t>04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51E347D9-9B56-4751-8AFF-62C783357B75}"/>
              </a:ext>
            </a:extLst>
          </p:cNvPr>
          <p:cNvSpPr>
            <a:spLocks noGrp="1"/>
          </p:cNvSpPr>
          <p:nvPr/>
        </p:nvSpPr>
        <p:spPr>
          <a:xfrm>
            <a:off x="3238500" y="3219450"/>
            <a:ext cx="1714500" cy="666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/>
          <a:p>
            <a:pPr algn="r" rtl="0">
              <a:lnSpc>
                <a:spcPct val="135000"/>
              </a:lnSpc>
              <a:spcBef>
                <a:spcPts val="400"/>
              </a:spcBef>
              <a:spcAft>
                <a:spcPts val="800"/>
              </a:spcAft>
              <a:defRPr lang="ar-SA" altLang="en-US" sz="1725" b="1">
                <a:solidFill>
                  <a:srgbClr val="FFFFFF"/>
                </a:solidFill>
                <a:latin typeface="Alexandria"/>
                <a:ea typeface="Alexandria"/>
                <a:cs typeface="Alexandria"/>
              </a:defRPr>
            </a:pPr>
            <a:r>
              <a:rPr lang="ar-SA" altLang="en-US" sz="1100" b="1">
                <a:solidFill>
                  <a:srgbClr val="FFFFFF"/>
                </a:solidFill>
                <a:latin typeface="Alexandria"/>
                <a:ea typeface="Alexandria"/>
                <a:cs typeface="Alexandria"/>
              </a:rPr>
              <a:t>الاختبار والقبول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95E7558C-12A0-4A3A-8D48-57BC561F7E1F}"/>
              </a:ext>
            </a:extLst>
          </p:cNvPr>
          <p:cNvSpPr>
            <a:spLocks noGrp="1"/>
          </p:cNvSpPr>
          <p:nvPr/>
        </p:nvSpPr>
        <p:spPr>
          <a:xfrm>
            <a:off x="3238500" y="4000500"/>
            <a:ext cx="1714500" cy="876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/>
          <a:p>
            <a:pPr algn="r" rtl="0">
              <a:lnSpc>
                <a:spcPct val="135000"/>
              </a:lnSpc>
              <a:spcBef>
                <a:spcPts val="200"/>
              </a:spcBef>
              <a:spcAft>
                <a:spcPts val="800"/>
              </a:spcAft>
              <a:defRPr lang="ar-SA" altLang="en-US" sz="1575" b="0">
                <a:solidFill>
                  <a:srgbClr val="D9D4E4"/>
                </a:solidFill>
                <a:latin typeface="Alexandria"/>
                <a:ea typeface="Alexandria"/>
                <a:cs typeface="Alexandria"/>
              </a:defRPr>
            </a:pPr>
            <a:r>
              <a:rPr lang="ar-SA" altLang="en-US" sz="1050" b="0">
                <a:latin typeface="Alexandria"/>
                <a:ea typeface="Alexandria"/>
                <a:cs typeface="Alexandria"/>
              </a:rPr>
              <a:t>اختبارات الجودة والأمن والأداء، مع ملاحظات المستخدم</a:t>
            </a:r>
          </a:p>
          <a:p>
            <a:pPr algn="r" rtl="0">
              <a:lnSpc>
                <a:spcPct val="135000"/>
              </a:lnSpc>
              <a:spcBef>
                <a:spcPts val="400"/>
              </a:spcBef>
              <a:spcAft>
                <a:spcPts val="800"/>
              </a:spcAft>
              <a:defRPr lang="ar-SA" altLang="en-US" sz="1575" b="0">
                <a:solidFill>
                  <a:srgbClr val="D9D4E4"/>
                </a:solidFill>
                <a:latin typeface="Alexandria"/>
                <a:ea typeface="Alexandria"/>
                <a:cs typeface="Alexandria"/>
              </a:defRPr>
            </a:pPr>
            <a:endParaRPr lang="ar-SA" altLang="en-US" sz="1200" b="0">
              <a:solidFill>
                <a:srgbClr val="D9D4E4"/>
              </a:solidFill>
              <a:latin typeface="Alexandria"/>
              <a:ea typeface="Alexandria"/>
              <a:cs typeface="Alexandria"/>
            </a:endParaRPr>
          </a:p>
        </p:txBody>
      </p:sp>
      <p:sp>
        <p:nvSpPr>
          <p:cNvPr id="23" name="Rectangle: Rounded Corners 22">
            <a:extLst>
              <a:ext uri="{FF2B5EF4-FFF2-40B4-BE49-F238E27FC236}">
                <a16:creationId xmlns:a16="http://schemas.microsoft.com/office/drawing/2014/main" id="{8D452C13-A494-4CBF-803B-CC6C5240B0E3}"/>
              </a:ext>
            </a:extLst>
          </p:cNvPr>
          <p:cNvSpPr>
            <a:spLocks noGrp="1"/>
          </p:cNvSpPr>
          <p:nvPr/>
        </p:nvSpPr>
        <p:spPr>
          <a:xfrm>
            <a:off x="1666875" y="2505075"/>
            <a:ext cx="476250" cy="476250"/>
          </a:xfrm>
          <a:prstGeom prst="roundRect">
            <a:avLst>
              <a:gd name="adj" fmla="val 50000"/>
            </a:avLst>
          </a:prstGeom>
          <a:solidFill>
            <a:srgbClr val="6EF3E0"/>
          </a:solidFill>
          <a:ln w="0">
            <a:noFill/>
            <a:prstDash val="solid"/>
          </a:ln>
        </p:spPr>
        <p:txBody>
          <a:bodyPr wrap="square"/>
          <a:lstStyle/>
          <a:p>
            <a:pPr>
              <a:lnSpc>
                <a:spcPct val="135000"/>
              </a:lnSpc>
              <a:spcBef>
                <a:spcPts val="400"/>
              </a:spcBef>
              <a:spcAft>
                <a:spcPts val="800"/>
              </a:spcAft>
            </a:pPr>
            <a:endParaRPr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3E7F1079-1636-47B7-A2FC-7BE3F93AE793}"/>
              </a:ext>
            </a:extLst>
          </p:cNvPr>
          <p:cNvSpPr>
            <a:spLocks noGrp="1"/>
          </p:cNvSpPr>
          <p:nvPr/>
        </p:nvSpPr>
        <p:spPr>
          <a:xfrm>
            <a:off x="1666875" y="2590800"/>
            <a:ext cx="47625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/>
          <a:p>
            <a:pPr algn="ctr">
              <a:lnSpc>
                <a:spcPct val="135000"/>
              </a:lnSpc>
              <a:spcBef>
                <a:spcPts val="400"/>
              </a:spcBef>
              <a:spcAft>
                <a:spcPts val="800"/>
              </a:spcAft>
              <a:defRPr sz="1350" b="1">
                <a:solidFill>
                  <a:srgbClr val="181331"/>
                </a:solidFill>
                <a:latin typeface="Alexandria"/>
                <a:ea typeface="Alexandria"/>
                <a:cs typeface="Alexandria"/>
              </a:defRPr>
            </a:pPr>
            <a:r>
              <a:rPr sz="1050" b="1">
                <a:solidFill>
                  <a:srgbClr val="181331"/>
                </a:solidFill>
                <a:latin typeface="Alexandria"/>
                <a:ea typeface="Alexandria"/>
                <a:cs typeface="Alexandria"/>
              </a:rPr>
              <a:t>05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BBD44C53-F9AD-4039-8BCA-D5CF399EBD6E}"/>
              </a:ext>
            </a:extLst>
          </p:cNvPr>
          <p:cNvSpPr>
            <a:spLocks noGrp="1"/>
          </p:cNvSpPr>
          <p:nvPr/>
        </p:nvSpPr>
        <p:spPr>
          <a:xfrm>
            <a:off x="1047750" y="3219450"/>
            <a:ext cx="1714500" cy="666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/>
          <a:p>
            <a:pPr algn="r" rtl="0">
              <a:lnSpc>
                <a:spcPct val="135000"/>
              </a:lnSpc>
              <a:spcBef>
                <a:spcPts val="400"/>
              </a:spcBef>
              <a:spcAft>
                <a:spcPts val="800"/>
              </a:spcAft>
              <a:defRPr lang="ar-SA" altLang="en-US" sz="1725" b="1">
                <a:solidFill>
                  <a:srgbClr val="FFFFFF"/>
                </a:solidFill>
                <a:latin typeface="Alexandria"/>
                <a:ea typeface="Alexandria"/>
                <a:cs typeface="Alexandria"/>
              </a:defRPr>
            </a:pPr>
            <a:r>
              <a:rPr lang="ar-SA" altLang="en-US" sz="1100" b="1">
                <a:solidFill>
                  <a:srgbClr val="FFFFFF"/>
                </a:solidFill>
                <a:latin typeface="Alexandria"/>
                <a:ea typeface="Alexandria"/>
                <a:cs typeface="Alexandria"/>
              </a:rPr>
              <a:t>الإطلاق والدعم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A0EBCE16-3B12-42CE-A0E1-AAD34A5C0A37}"/>
              </a:ext>
            </a:extLst>
          </p:cNvPr>
          <p:cNvSpPr>
            <a:spLocks noGrp="1"/>
          </p:cNvSpPr>
          <p:nvPr/>
        </p:nvSpPr>
        <p:spPr>
          <a:xfrm>
            <a:off x="1047750" y="4000500"/>
            <a:ext cx="1714500" cy="876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/>
          <a:p>
            <a:pPr algn="r" rtl="0">
              <a:lnSpc>
                <a:spcPct val="135000"/>
              </a:lnSpc>
              <a:spcBef>
                <a:spcPts val="200"/>
              </a:spcBef>
              <a:spcAft>
                <a:spcPts val="800"/>
              </a:spcAft>
              <a:defRPr lang="ar-SA" altLang="en-US" sz="1575" b="0">
                <a:solidFill>
                  <a:srgbClr val="D9D4E4"/>
                </a:solidFill>
                <a:latin typeface="Alexandria"/>
                <a:ea typeface="Alexandria"/>
                <a:cs typeface="Alexandria"/>
              </a:defRPr>
            </a:pPr>
            <a:r>
              <a:rPr lang="ar-SA" altLang="en-US" sz="1050" b="0">
                <a:solidFill>
                  <a:srgbClr val="D9D4E4"/>
                </a:solidFill>
                <a:latin typeface="Alexandria"/>
                <a:ea typeface="Alexandria"/>
                <a:cs typeface="Alexandria"/>
              </a:rPr>
              <a:t>التشغيل، المراقبة، التوثيق، والتحسين المستمر</a:t>
            </a:r>
          </a:p>
          <a:p>
            <a:pPr algn="r" rtl="0">
              <a:lnSpc>
                <a:spcPct val="135000"/>
              </a:lnSpc>
              <a:spcBef>
                <a:spcPts val="400"/>
              </a:spcBef>
              <a:spcAft>
                <a:spcPts val="800"/>
              </a:spcAft>
              <a:defRPr lang="ar-SA" altLang="en-US" sz="1575" b="0">
                <a:solidFill>
                  <a:srgbClr val="D9D4E4"/>
                </a:solidFill>
                <a:latin typeface="Alexandria"/>
                <a:ea typeface="Alexandria"/>
                <a:cs typeface="Alexandria"/>
              </a:defRPr>
            </a:pPr>
            <a:endParaRPr lang="ar-SA" altLang="en-US" sz="1200" b="0">
              <a:solidFill>
                <a:srgbClr val="D9D4E4"/>
              </a:solidFill>
              <a:latin typeface="Alexandria"/>
              <a:ea typeface="Alexandria"/>
              <a:cs typeface="Alexandria"/>
            </a:endParaRPr>
          </a:p>
        </p:txBody>
      </p:sp>
      <p:sp>
        <p:nvSpPr>
          <p:cNvPr id="27" name="Rectangle: Rounded Corners 26">
            <a:extLst>
              <a:ext uri="{FF2B5EF4-FFF2-40B4-BE49-F238E27FC236}">
                <a16:creationId xmlns:a16="http://schemas.microsoft.com/office/drawing/2014/main" id="{49596090-E099-49B4-9897-BF15B566E2AD}"/>
              </a:ext>
            </a:extLst>
          </p:cNvPr>
          <p:cNvSpPr>
            <a:spLocks noGrp="1"/>
          </p:cNvSpPr>
          <p:nvPr/>
        </p:nvSpPr>
        <p:spPr>
          <a:xfrm>
            <a:off x="1714500" y="5619750"/>
            <a:ext cx="8763000" cy="552450"/>
          </a:xfrm>
          <a:prstGeom prst="roundRect">
            <a:avLst>
              <a:gd name="adj" fmla="val 24138"/>
            </a:avLst>
          </a:prstGeom>
          <a:solidFill>
            <a:srgbClr val="242044"/>
          </a:solidFill>
          <a:ln w="0">
            <a:noFill/>
            <a:prstDash val="solid"/>
          </a:ln>
        </p:spPr>
        <p:txBody>
          <a:bodyPr wrap="square"/>
          <a:lstStyle/>
          <a:p>
            <a:pPr>
              <a:lnSpc>
                <a:spcPct val="135000"/>
              </a:lnSpc>
              <a:spcBef>
                <a:spcPts val="400"/>
              </a:spcBef>
              <a:spcAft>
                <a:spcPts val="800"/>
              </a:spcAft>
            </a:pPr>
            <a:endParaRPr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C5594007-58B5-405A-AACB-F659F6012C4F}"/>
              </a:ext>
            </a:extLst>
          </p:cNvPr>
          <p:cNvSpPr>
            <a:spLocks noGrp="1"/>
          </p:cNvSpPr>
          <p:nvPr/>
        </p:nvSpPr>
        <p:spPr>
          <a:xfrm>
            <a:off x="2000250" y="5743575"/>
            <a:ext cx="8191500" cy="804672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/>
          <a:p>
            <a:pPr algn="r" rtl="0">
              <a:lnSpc>
                <a:spcPct val="135000"/>
              </a:lnSpc>
              <a:spcBef>
                <a:spcPts val="200"/>
              </a:spcBef>
              <a:spcAft>
                <a:spcPts val="800"/>
              </a:spcAft>
              <a:defRPr lang="ar-SA" altLang="en-US" sz="1725" b="1">
                <a:solidFill>
                  <a:srgbClr val="6EF3E0"/>
                </a:solidFill>
                <a:latin typeface="Alexandria"/>
                <a:ea typeface="Alexandria"/>
                <a:cs typeface="Alexandria"/>
              </a:defRPr>
            </a:pPr>
            <a:r>
              <a:rPr lang="ar-SA" altLang="en-US" sz="1050" b="0">
                <a:latin typeface="Alexandria"/>
                <a:ea typeface="Alexandria"/>
                <a:cs typeface="Alexandria"/>
              </a:rPr>
              <a:t>لكل مرحلة مخرج واضح ومعيار قبول متفق عليه قبل الانتقال للتالية.</a:t>
            </a:r>
          </a:p>
        </p:txBody>
      </p:sp>
      <p:pic>
        <p:nvPicPr>
          <p:cNvPr id="29" name="Picture 28" descr="sc-smart-core-logo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2608" y="201168"/>
            <a:ext cx="868680" cy="6947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592843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Picture 20"/>
          <p:cNvPicPr>
            <a:picLocks noChangeAspect="1"/>
          </p:cNvPicPr>
          <p:nvPr/>
        </p:nvPicPr>
        <p:blipFill>
          <a:blip r:embed="rId3"/>
          <a:srcRect t="27" b="2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3FD8C9B2-E0E6-481E-9E06-41D317BD2E56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71126">
              <a:alpha val="34000"/>
            </a:srgbClr>
          </a:solidFill>
          <a:ln w="0">
            <a:noFill/>
            <a:prstDash val="solid"/>
          </a:ln>
        </p:spPr>
        <p:txBody>
          <a:bodyPr wrap="square"/>
          <a:lstStyle/>
          <a:p>
            <a:pPr>
              <a:lnSpc>
                <a:spcPct val="135000"/>
              </a:lnSpc>
              <a:spcBef>
                <a:spcPts val="400"/>
              </a:spcBef>
              <a:spcAft>
                <a:spcPts val="800"/>
              </a:spcAft>
            </a:pPr>
            <a:endParaRPr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2C1C78CE-BCF1-4C90-882A-30A1E016D2CC}"/>
              </a:ext>
            </a:extLst>
          </p:cNvPr>
          <p:cNvSpPr>
            <a:spLocks noGrp="1"/>
          </p:cNvSpPr>
          <p:nvPr/>
        </p:nvSpPr>
        <p:spPr>
          <a:xfrm>
            <a:off x="5667375" y="0"/>
            <a:ext cx="6524625" cy="6858000"/>
          </a:xfrm>
          <a:prstGeom prst="rect">
            <a:avLst/>
          </a:prstGeom>
          <a:solidFill>
            <a:srgbClr val="0B1025">
              <a:alpha val="88000"/>
            </a:srgbClr>
          </a:solidFill>
          <a:ln w="0">
            <a:noFill/>
            <a:prstDash val="solid"/>
          </a:ln>
        </p:spPr>
        <p:txBody>
          <a:bodyPr wrap="square"/>
          <a:lstStyle/>
          <a:p>
            <a:pPr>
              <a:lnSpc>
                <a:spcPct val="135000"/>
              </a:lnSpc>
              <a:spcBef>
                <a:spcPts val="400"/>
              </a:spcBef>
              <a:spcAft>
                <a:spcPts val="800"/>
              </a:spcAft>
            </a:pPr>
            <a:endParaRPr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EDCC02FA-8594-4A02-8AA3-79DD98EA62F8}"/>
              </a:ext>
            </a:extLst>
          </p:cNvPr>
          <p:cNvSpPr>
            <a:spLocks noGrp="1"/>
          </p:cNvSpPr>
          <p:nvPr/>
        </p:nvSpPr>
        <p:spPr>
          <a:xfrm>
            <a:off x="400050" y="6381750"/>
            <a:ext cx="6858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35000"/>
              </a:lnSpc>
              <a:spcBef>
                <a:spcPts val="400"/>
              </a:spcBef>
              <a:spcAft>
                <a:spcPts val="800"/>
              </a:spcAft>
              <a:defRPr sz="1275" b="1">
                <a:solidFill>
                  <a:srgbClr val="6EF3E0"/>
                </a:solidFill>
                <a:latin typeface="Alexandria"/>
                <a:ea typeface="Alexandria"/>
                <a:cs typeface="Alexandria"/>
              </a:defRPr>
            </a:pPr>
            <a:r>
              <a:rPr sz="1000" b="1">
                <a:solidFill>
                  <a:srgbClr val="6EF3E0"/>
                </a:solidFill>
                <a:latin typeface="Alexandria"/>
                <a:ea typeface="Alexandria"/>
                <a:cs typeface="Alexandria"/>
              </a:rPr>
              <a:t>10</a:t>
            </a: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F71A3708-5E66-4242-9595-76A31A7642EE}"/>
              </a:ext>
            </a:extLst>
          </p:cNvPr>
          <p:cNvSpPr>
            <a:spLocks noGrp="1"/>
          </p:cNvSpPr>
          <p:nvPr/>
        </p:nvSpPr>
        <p:spPr>
          <a:xfrm>
            <a:off x="11563350" y="457200"/>
            <a:ext cx="66675" cy="495300"/>
          </a:xfrm>
          <a:prstGeom prst="roundRect">
            <a:avLst>
              <a:gd name="adj" fmla="val 50000"/>
            </a:avLst>
          </a:prstGeom>
          <a:solidFill>
            <a:srgbClr val="6EF3E0"/>
          </a:solidFill>
          <a:ln w="0">
            <a:noFill/>
            <a:prstDash val="solid"/>
          </a:ln>
        </p:spPr>
        <p:txBody>
          <a:bodyPr wrap="square"/>
          <a:lstStyle/>
          <a:p>
            <a:pPr>
              <a:lnSpc>
                <a:spcPct val="135000"/>
              </a:lnSpc>
              <a:spcBef>
                <a:spcPts val="400"/>
              </a:spcBef>
              <a:spcAft>
                <a:spcPts val="800"/>
              </a:spcAft>
            </a:pPr>
            <a:endParaRPr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CCCDA989-68A8-429F-B420-46A915A9CCAA}"/>
              </a:ext>
            </a:extLst>
          </p:cNvPr>
          <p:cNvSpPr>
            <a:spLocks noGrp="1"/>
          </p:cNvSpPr>
          <p:nvPr/>
        </p:nvSpPr>
        <p:spPr>
          <a:xfrm>
            <a:off x="6667500" y="419100"/>
            <a:ext cx="4762500" cy="666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ctr">
            <a:noAutofit/>
          </a:bodyPr>
          <a:lstStyle/>
          <a:p>
            <a:pPr algn="r" rtl="0">
              <a:lnSpc>
                <a:spcPct val="135000"/>
              </a:lnSpc>
              <a:spcBef>
                <a:spcPts val="400"/>
              </a:spcBef>
              <a:spcAft>
                <a:spcPts val="800"/>
              </a:spcAft>
              <a:defRPr lang="ar-SA" altLang="en-US" sz="3000" b="1">
                <a:solidFill>
                  <a:srgbClr val="FFFFFF"/>
                </a:solidFill>
                <a:latin typeface="Alexandria"/>
                <a:ea typeface="Alexandria"/>
                <a:cs typeface="Alexandria"/>
              </a:defRPr>
            </a:pPr>
            <a:r>
              <a:rPr lang="ar-SA" altLang="en-US" sz="1600" b="1">
                <a:solidFill>
                  <a:srgbClr val="FFFFFF"/>
                </a:solidFill>
                <a:latin typeface="Alexandria"/>
                <a:ea typeface="Alexandria"/>
                <a:cs typeface="Alexandria"/>
              </a:rPr>
              <a:t>جاهزية السوق السعودي</a:t>
            </a:r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81FB0CA0-3C3B-4542-9B35-3A8F4A7A65E9}"/>
              </a:ext>
            </a:extLst>
          </p:cNvPr>
          <p:cNvSpPr>
            <a:spLocks noGrp="1"/>
          </p:cNvSpPr>
          <p:nvPr/>
        </p:nvSpPr>
        <p:spPr>
          <a:xfrm>
            <a:off x="11372850" y="1304925"/>
            <a:ext cx="57150" cy="590550"/>
          </a:xfrm>
          <a:prstGeom prst="roundRect">
            <a:avLst>
              <a:gd name="adj" fmla="val 50000"/>
            </a:avLst>
          </a:prstGeom>
          <a:solidFill>
            <a:srgbClr val="6EF3E0"/>
          </a:solidFill>
          <a:ln w="0">
            <a:noFill/>
            <a:prstDash val="solid"/>
          </a:ln>
        </p:spPr>
        <p:txBody>
          <a:bodyPr wrap="square"/>
          <a:lstStyle/>
          <a:p>
            <a:pPr>
              <a:lnSpc>
                <a:spcPct val="135000"/>
              </a:lnSpc>
              <a:spcBef>
                <a:spcPts val="400"/>
              </a:spcBef>
              <a:spcAft>
                <a:spcPts val="800"/>
              </a:spcAft>
            </a:pPr>
            <a:endParaRPr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7443BD27-A820-4391-A203-FB228108031B}"/>
              </a:ext>
            </a:extLst>
          </p:cNvPr>
          <p:cNvSpPr>
            <a:spLocks noGrp="1"/>
          </p:cNvSpPr>
          <p:nvPr/>
        </p:nvSpPr>
        <p:spPr>
          <a:xfrm>
            <a:off x="6429375" y="1285875"/>
            <a:ext cx="4791075" cy="361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/>
          <a:p>
            <a:pPr algn="r" rtl="0">
              <a:lnSpc>
                <a:spcPct val="135000"/>
              </a:lnSpc>
              <a:spcBef>
                <a:spcPts val="400"/>
              </a:spcBef>
              <a:spcAft>
                <a:spcPts val="800"/>
              </a:spcAft>
              <a:defRPr lang="ar-SA" altLang="en-US" sz="1800" b="1">
                <a:solidFill>
                  <a:srgbClr val="FFFFFF"/>
                </a:solidFill>
                <a:latin typeface="Alexandria"/>
                <a:ea typeface="Alexandria"/>
                <a:cs typeface="Alexandria"/>
              </a:defRPr>
            </a:pPr>
            <a:r>
              <a:rPr lang="ar-SA" altLang="en-US" sz="1150" b="1">
                <a:solidFill>
                  <a:srgbClr val="FFFFFF"/>
                </a:solidFill>
                <a:latin typeface="Alexandria"/>
                <a:ea typeface="Alexandria"/>
                <a:cs typeface="Alexandria"/>
              </a:rPr>
              <a:t>تجربة عربية أولًا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1AEBB03F-E6FE-4F95-BA22-46B3B31F1CC4}"/>
              </a:ext>
            </a:extLst>
          </p:cNvPr>
          <p:cNvSpPr>
            <a:spLocks noGrp="1"/>
          </p:cNvSpPr>
          <p:nvPr/>
        </p:nvSpPr>
        <p:spPr>
          <a:xfrm>
            <a:off x="6429375" y="1695450"/>
            <a:ext cx="4791075" cy="804672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/>
          <a:p>
            <a:pPr algn="r" rtl="0">
              <a:lnSpc>
                <a:spcPct val="135000"/>
              </a:lnSpc>
              <a:spcBef>
                <a:spcPts val="200"/>
              </a:spcBef>
              <a:spcAft>
                <a:spcPts val="800"/>
              </a:spcAft>
              <a:defRPr lang="ar-SA" altLang="en-US" sz="1575" b="0">
                <a:solidFill>
                  <a:srgbClr val="E7E3EF"/>
                </a:solidFill>
                <a:latin typeface="Alexandria"/>
                <a:ea typeface="Alexandria"/>
                <a:cs typeface="Alexandria"/>
              </a:defRPr>
            </a:pPr>
            <a:r>
              <a:rPr lang="ar-SA" altLang="en-US" sz="1100" b="0" dirty="0">
                <a:latin typeface="Alexandria"/>
                <a:ea typeface="Alexandria"/>
                <a:cs typeface="Alexandria"/>
              </a:rPr>
              <a:t>واجهات </a:t>
            </a:r>
            <a:r>
              <a:rPr lang="ar-JO" altLang="en-US" sz="1100" b="0" dirty="0">
                <a:latin typeface="Alexandria"/>
                <a:ea typeface="Alexandria"/>
                <a:cs typeface="Alexandria"/>
              </a:rPr>
              <a:t>عربية</a:t>
            </a:r>
            <a:r>
              <a:rPr lang="ar-SA" altLang="en-US" sz="1100" b="0" dirty="0">
                <a:latin typeface="Alexandria"/>
                <a:ea typeface="Alexandria"/>
                <a:cs typeface="Alexandria"/>
              </a:rPr>
              <a:t>، ومحتوى ورسائل بلغة واضحة تناسب السوق المحلي.</a:t>
            </a:r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61B9071D-81AF-49BE-84BF-88223EF700B0}"/>
              </a:ext>
            </a:extLst>
          </p:cNvPr>
          <p:cNvSpPr>
            <a:spLocks noGrp="1"/>
          </p:cNvSpPr>
          <p:nvPr/>
        </p:nvSpPr>
        <p:spPr>
          <a:xfrm>
            <a:off x="11372850" y="2419350"/>
            <a:ext cx="57150" cy="590550"/>
          </a:xfrm>
          <a:prstGeom prst="roundRect">
            <a:avLst>
              <a:gd name="adj" fmla="val 50000"/>
            </a:avLst>
          </a:prstGeom>
          <a:solidFill>
            <a:srgbClr val="9B6BF2"/>
          </a:solidFill>
          <a:ln w="0">
            <a:noFill/>
            <a:prstDash val="solid"/>
          </a:ln>
        </p:spPr>
        <p:txBody>
          <a:bodyPr wrap="square"/>
          <a:lstStyle/>
          <a:p>
            <a:pPr>
              <a:lnSpc>
                <a:spcPct val="135000"/>
              </a:lnSpc>
              <a:spcBef>
                <a:spcPts val="400"/>
              </a:spcBef>
              <a:spcAft>
                <a:spcPts val="800"/>
              </a:spcAft>
            </a:pPr>
            <a:endParaRPr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47935C7F-EE3D-4C57-923B-704515C36EB7}"/>
              </a:ext>
            </a:extLst>
          </p:cNvPr>
          <p:cNvSpPr>
            <a:spLocks noGrp="1"/>
          </p:cNvSpPr>
          <p:nvPr/>
        </p:nvSpPr>
        <p:spPr>
          <a:xfrm>
            <a:off x="6429375" y="2400300"/>
            <a:ext cx="4791075" cy="361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/>
          <a:p>
            <a:pPr algn="r" rtl="0">
              <a:lnSpc>
                <a:spcPct val="135000"/>
              </a:lnSpc>
              <a:spcBef>
                <a:spcPts val="400"/>
              </a:spcBef>
              <a:spcAft>
                <a:spcPts val="800"/>
              </a:spcAft>
              <a:defRPr lang="ar-SA" altLang="en-US" sz="1800" b="1">
                <a:solidFill>
                  <a:srgbClr val="FFFFFF"/>
                </a:solidFill>
                <a:latin typeface="Alexandria"/>
                <a:ea typeface="Alexandria"/>
                <a:cs typeface="Alexandria"/>
              </a:defRPr>
            </a:pPr>
            <a:r>
              <a:rPr lang="ar-SA" altLang="en-US" sz="1150" b="1">
                <a:solidFill>
                  <a:srgbClr val="FFFFFF"/>
                </a:solidFill>
                <a:latin typeface="Alexandria"/>
                <a:ea typeface="Alexandria"/>
                <a:cs typeface="Alexandria"/>
              </a:rPr>
              <a:t>خصوصية منذ التصميم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8722E159-C7FC-4C95-927A-E221A95AA830}"/>
              </a:ext>
            </a:extLst>
          </p:cNvPr>
          <p:cNvSpPr>
            <a:spLocks noGrp="1"/>
          </p:cNvSpPr>
          <p:nvPr/>
        </p:nvSpPr>
        <p:spPr>
          <a:xfrm>
            <a:off x="6429375" y="2809875"/>
            <a:ext cx="4791075" cy="804672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/>
          <a:p>
            <a:pPr algn="r" rtl="0">
              <a:lnSpc>
                <a:spcPct val="135000"/>
              </a:lnSpc>
              <a:spcBef>
                <a:spcPts val="200"/>
              </a:spcBef>
              <a:spcAft>
                <a:spcPts val="800"/>
              </a:spcAft>
              <a:defRPr lang="ar-SA" altLang="en-US" sz="1575" b="0">
                <a:solidFill>
                  <a:srgbClr val="E7E3EF"/>
                </a:solidFill>
                <a:latin typeface="Alexandria"/>
                <a:ea typeface="Alexandria"/>
                <a:cs typeface="Alexandria"/>
              </a:defRPr>
            </a:pPr>
            <a:r>
              <a:rPr lang="ar-SA" altLang="en-US" sz="1100" b="0">
                <a:latin typeface="Alexandria"/>
                <a:ea typeface="Alexandria"/>
                <a:cs typeface="Alexandria"/>
              </a:rPr>
              <a:t>تصنيف البيانات، والصلاحيات، وفترات الاحتفاظ، وسجلات المعالجة ضمن إطار الحل.</a:t>
            </a:r>
          </a:p>
        </p:txBody>
      </p:sp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7485E094-D179-44D5-B51E-7530C789358F}"/>
              </a:ext>
            </a:extLst>
          </p:cNvPr>
          <p:cNvSpPr>
            <a:spLocks noGrp="1"/>
          </p:cNvSpPr>
          <p:nvPr/>
        </p:nvSpPr>
        <p:spPr>
          <a:xfrm>
            <a:off x="11372850" y="3533775"/>
            <a:ext cx="57150" cy="590550"/>
          </a:xfrm>
          <a:prstGeom prst="roundRect">
            <a:avLst>
              <a:gd name="adj" fmla="val 50000"/>
            </a:avLst>
          </a:prstGeom>
          <a:solidFill>
            <a:srgbClr val="6EF3E0"/>
          </a:solidFill>
          <a:ln w="0">
            <a:noFill/>
            <a:prstDash val="solid"/>
          </a:ln>
        </p:spPr>
        <p:txBody>
          <a:bodyPr wrap="square"/>
          <a:lstStyle/>
          <a:p>
            <a:pPr>
              <a:lnSpc>
                <a:spcPct val="135000"/>
              </a:lnSpc>
              <a:spcBef>
                <a:spcPts val="400"/>
              </a:spcBef>
              <a:spcAft>
                <a:spcPts val="800"/>
              </a:spcAft>
            </a:pPr>
            <a:endParaRPr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1969053D-3CEA-4A2D-AFBF-08FB2B4E686A}"/>
              </a:ext>
            </a:extLst>
          </p:cNvPr>
          <p:cNvSpPr>
            <a:spLocks noGrp="1"/>
          </p:cNvSpPr>
          <p:nvPr/>
        </p:nvSpPr>
        <p:spPr>
          <a:xfrm>
            <a:off x="6429375" y="3514725"/>
            <a:ext cx="4791075" cy="361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/>
          <a:p>
            <a:pPr algn="r" rtl="0">
              <a:lnSpc>
                <a:spcPct val="135000"/>
              </a:lnSpc>
              <a:spcBef>
                <a:spcPts val="400"/>
              </a:spcBef>
              <a:spcAft>
                <a:spcPts val="800"/>
              </a:spcAft>
              <a:defRPr lang="ar-SA" altLang="en-US" sz="1800" b="1">
                <a:solidFill>
                  <a:srgbClr val="FFFFFF"/>
                </a:solidFill>
                <a:latin typeface="Alexandria"/>
                <a:ea typeface="Alexandria"/>
                <a:cs typeface="Alexandria"/>
              </a:defRPr>
            </a:pPr>
            <a:r>
              <a:rPr lang="ar-JO" altLang="en-US" sz="1150" b="1" dirty="0">
                <a:solidFill>
                  <a:srgbClr val="FFFFFF"/>
                </a:solidFill>
                <a:latin typeface="Alexandria"/>
                <a:ea typeface="Alexandria"/>
                <a:cs typeface="Alexandria"/>
              </a:rPr>
              <a:t>اأمن والحماية</a:t>
            </a:r>
            <a:endParaRPr lang="ar-SA" altLang="en-US" sz="1150" b="1" dirty="0">
              <a:solidFill>
                <a:srgbClr val="FFFFFF"/>
              </a:solidFill>
              <a:latin typeface="Alexandria"/>
              <a:ea typeface="Alexandria"/>
              <a:cs typeface="Alexandria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8D9B605E-63BA-459C-BF8C-D018152E2A71}"/>
              </a:ext>
            </a:extLst>
          </p:cNvPr>
          <p:cNvSpPr>
            <a:spLocks noGrp="1"/>
          </p:cNvSpPr>
          <p:nvPr/>
        </p:nvSpPr>
        <p:spPr>
          <a:xfrm>
            <a:off x="6429375" y="3924300"/>
            <a:ext cx="4791075" cy="804672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/>
          <a:p>
            <a:pPr algn="r" rtl="0">
              <a:lnSpc>
                <a:spcPct val="135000"/>
              </a:lnSpc>
              <a:spcBef>
                <a:spcPts val="200"/>
              </a:spcBef>
              <a:spcAft>
                <a:spcPts val="800"/>
              </a:spcAft>
              <a:defRPr lang="ar-SA" altLang="en-US" sz="1575" b="0">
                <a:solidFill>
                  <a:srgbClr val="E7E3EF"/>
                </a:solidFill>
                <a:latin typeface="Alexandria"/>
                <a:ea typeface="Alexandria"/>
                <a:cs typeface="Alexandria"/>
              </a:defRPr>
            </a:pPr>
            <a:r>
              <a:rPr lang="ar-SA" altLang="en-US" sz="1100" b="0">
                <a:latin typeface="Alexandria"/>
                <a:ea typeface="Alexandria"/>
                <a:cs typeface="Alexandria"/>
              </a:rPr>
              <a:t>ضوابط تقنية وتشغيلية — تشفير، وصول، وسجلات — وفق المخاطر ومتطلبات الجهة.</a:t>
            </a:r>
          </a:p>
        </p:txBody>
      </p:sp>
      <p:sp>
        <p:nvSpPr>
          <p:cNvPr id="17" name="Rectangle: Rounded Corners 16">
            <a:extLst>
              <a:ext uri="{FF2B5EF4-FFF2-40B4-BE49-F238E27FC236}">
                <a16:creationId xmlns:a16="http://schemas.microsoft.com/office/drawing/2014/main" id="{F829A390-7AEF-47DA-8DD1-0F73F84A0E0E}"/>
              </a:ext>
            </a:extLst>
          </p:cNvPr>
          <p:cNvSpPr>
            <a:spLocks noGrp="1"/>
          </p:cNvSpPr>
          <p:nvPr/>
        </p:nvSpPr>
        <p:spPr>
          <a:xfrm>
            <a:off x="11372850" y="4648200"/>
            <a:ext cx="57150" cy="590550"/>
          </a:xfrm>
          <a:prstGeom prst="roundRect">
            <a:avLst>
              <a:gd name="adj" fmla="val 50000"/>
            </a:avLst>
          </a:prstGeom>
          <a:solidFill>
            <a:srgbClr val="9B6BF2"/>
          </a:solidFill>
          <a:ln w="0">
            <a:noFill/>
            <a:prstDash val="solid"/>
          </a:ln>
        </p:spPr>
        <p:txBody>
          <a:bodyPr wrap="square"/>
          <a:lstStyle/>
          <a:p>
            <a:pPr>
              <a:lnSpc>
                <a:spcPct val="135000"/>
              </a:lnSpc>
              <a:spcBef>
                <a:spcPts val="400"/>
              </a:spcBef>
              <a:spcAft>
                <a:spcPts val="800"/>
              </a:spcAft>
            </a:pPr>
            <a:endParaRPr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CB38375D-1060-4059-B09F-CB80DF24649C}"/>
              </a:ext>
            </a:extLst>
          </p:cNvPr>
          <p:cNvSpPr>
            <a:spLocks noGrp="1"/>
          </p:cNvSpPr>
          <p:nvPr/>
        </p:nvSpPr>
        <p:spPr>
          <a:xfrm>
            <a:off x="6429375" y="4629150"/>
            <a:ext cx="4791075" cy="361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/>
          <a:p>
            <a:pPr algn="r" rtl="0">
              <a:lnSpc>
                <a:spcPct val="135000"/>
              </a:lnSpc>
              <a:spcBef>
                <a:spcPts val="400"/>
              </a:spcBef>
              <a:spcAft>
                <a:spcPts val="800"/>
              </a:spcAft>
              <a:defRPr lang="ar-SA" altLang="en-US" sz="1800" b="1">
                <a:solidFill>
                  <a:srgbClr val="FFFFFF"/>
                </a:solidFill>
                <a:latin typeface="Alexandria"/>
                <a:ea typeface="Alexandria"/>
                <a:cs typeface="Alexandria"/>
              </a:defRPr>
            </a:pPr>
            <a:r>
              <a:rPr lang="ar-SA" altLang="en-US" sz="1150" b="1">
                <a:solidFill>
                  <a:srgbClr val="FFFFFF"/>
                </a:solidFill>
                <a:latin typeface="Alexandria"/>
                <a:ea typeface="Alexandria"/>
                <a:cs typeface="Alexandria"/>
              </a:rPr>
              <a:t>تكاملات محلية عند الحاجة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A3E2C50D-C032-4F7B-9F5D-105ACC0AE163}"/>
              </a:ext>
            </a:extLst>
          </p:cNvPr>
          <p:cNvSpPr>
            <a:spLocks noGrp="1"/>
          </p:cNvSpPr>
          <p:nvPr/>
        </p:nvSpPr>
        <p:spPr>
          <a:xfrm>
            <a:off x="6429375" y="5038725"/>
            <a:ext cx="4791075" cy="804672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/>
          <a:p>
            <a:pPr algn="r" rtl="0">
              <a:lnSpc>
                <a:spcPct val="135000"/>
              </a:lnSpc>
              <a:spcBef>
                <a:spcPts val="200"/>
              </a:spcBef>
              <a:spcAft>
                <a:spcPts val="800"/>
              </a:spcAft>
              <a:defRPr lang="ar-SA" altLang="en-US" sz="1575" b="0">
                <a:solidFill>
                  <a:srgbClr val="E7E3EF"/>
                </a:solidFill>
                <a:latin typeface="Alexandria"/>
                <a:ea typeface="Alexandria"/>
                <a:cs typeface="Alexandria"/>
              </a:defRPr>
            </a:pPr>
            <a:r>
              <a:rPr lang="ar-SA" altLang="en-US" sz="1100" b="0">
                <a:latin typeface="Alexandria"/>
                <a:ea typeface="Alexandria"/>
                <a:cs typeface="Alexandria"/>
              </a:rPr>
              <a:t>الهوية الرقمية، الدفع، الفوترة، والأنظمة القائمة — بتكاملات مدروسة حسب احتياج المشروع.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3C526223-EE40-409F-890D-940520C3F1A3}"/>
              </a:ext>
            </a:extLst>
          </p:cNvPr>
          <p:cNvSpPr>
            <a:spLocks noGrp="1"/>
          </p:cNvSpPr>
          <p:nvPr/>
        </p:nvSpPr>
        <p:spPr>
          <a:xfrm>
            <a:off x="6096000" y="6048375"/>
            <a:ext cx="5334000" cy="804672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/>
          <a:p>
            <a:pPr algn="r" rtl="1"/>
            <a:r>
              <a:rPr lang="en-US" sz="1050" dirty="0" err="1">
                <a:solidFill>
                  <a:schemeClr val="bg1"/>
                </a:solidFill>
              </a:rPr>
              <a:t>نضبط</a:t>
            </a:r>
            <a:r>
              <a:rPr lang="en-US" sz="1050" dirty="0">
                <a:solidFill>
                  <a:schemeClr val="bg1"/>
                </a:solidFill>
              </a:rPr>
              <a:t> </a:t>
            </a:r>
            <a:r>
              <a:rPr lang="en-US" sz="1050" dirty="0" err="1">
                <a:solidFill>
                  <a:schemeClr val="bg1"/>
                </a:solidFill>
              </a:rPr>
              <a:t>الحل</a:t>
            </a:r>
            <a:r>
              <a:rPr lang="en-US" sz="1050" dirty="0">
                <a:solidFill>
                  <a:schemeClr val="bg1"/>
                </a:solidFill>
              </a:rPr>
              <a:t> </a:t>
            </a:r>
            <a:r>
              <a:rPr lang="en-US" sz="1050" dirty="0" err="1">
                <a:solidFill>
                  <a:schemeClr val="bg1"/>
                </a:solidFill>
              </a:rPr>
              <a:t>وفق</a:t>
            </a:r>
            <a:r>
              <a:rPr lang="en-US" sz="1050" dirty="0">
                <a:solidFill>
                  <a:schemeClr val="bg1"/>
                </a:solidFill>
              </a:rPr>
              <a:t> </a:t>
            </a:r>
            <a:r>
              <a:rPr lang="en-US" sz="1050" dirty="0" err="1">
                <a:solidFill>
                  <a:schemeClr val="bg1"/>
                </a:solidFill>
              </a:rPr>
              <a:t>طبيعة</a:t>
            </a:r>
            <a:r>
              <a:rPr lang="en-US" sz="1050" dirty="0">
                <a:solidFill>
                  <a:schemeClr val="bg1"/>
                </a:solidFill>
              </a:rPr>
              <a:t> </a:t>
            </a:r>
            <a:r>
              <a:rPr lang="en-US" sz="1050" dirty="0" err="1">
                <a:solidFill>
                  <a:schemeClr val="bg1"/>
                </a:solidFill>
              </a:rPr>
              <a:t>المنشأة</a:t>
            </a:r>
            <a:r>
              <a:rPr lang="en-US" sz="1050" dirty="0">
                <a:solidFill>
                  <a:schemeClr val="bg1"/>
                </a:solidFill>
              </a:rPr>
              <a:t> </a:t>
            </a:r>
            <a:r>
              <a:rPr lang="en-US" sz="1050" dirty="0" err="1">
                <a:solidFill>
                  <a:schemeClr val="bg1"/>
                </a:solidFill>
              </a:rPr>
              <a:t>ومتطلبات</a:t>
            </a:r>
            <a:r>
              <a:rPr lang="en-US" sz="1050" dirty="0">
                <a:solidFill>
                  <a:schemeClr val="bg1"/>
                </a:solidFill>
              </a:rPr>
              <a:t> </a:t>
            </a:r>
            <a:r>
              <a:rPr lang="en-US" sz="1050" dirty="0" err="1">
                <a:solidFill>
                  <a:schemeClr val="bg1"/>
                </a:solidFill>
              </a:rPr>
              <a:t>بياناتها</a:t>
            </a:r>
            <a:r>
              <a:rPr lang="en-US" sz="1050" dirty="0">
                <a:solidFill>
                  <a:schemeClr val="bg1"/>
                </a:solidFill>
              </a:rPr>
              <a:t> </a:t>
            </a:r>
            <a:r>
              <a:rPr lang="en-US" sz="1050" dirty="0" err="1">
                <a:solidFill>
                  <a:schemeClr val="bg1"/>
                </a:solidFill>
              </a:rPr>
              <a:t>في</a:t>
            </a:r>
            <a:r>
              <a:rPr lang="en-US" sz="1050" dirty="0">
                <a:solidFill>
                  <a:schemeClr val="bg1"/>
                </a:solidFill>
              </a:rPr>
              <a:t> </a:t>
            </a:r>
            <a:r>
              <a:rPr lang="en-US" sz="1050" dirty="0" err="1">
                <a:solidFill>
                  <a:schemeClr val="bg1"/>
                </a:solidFill>
              </a:rPr>
              <a:t>السوق</a:t>
            </a:r>
            <a:r>
              <a:rPr lang="en-US" sz="1050" dirty="0">
                <a:solidFill>
                  <a:schemeClr val="bg1"/>
                </a:solidFill>
              </a:rPr>
              <a:t> </a:t>
            </a:r>
            <a:r>
              <a:rPr lang="en-US" sz="1050" dirty="0" err="1">
                <a:solidFill>
                  <a:schemeClr val="bg1"/>
                </a:solidFill>
              </a:rPr>
              <a:t>السعودي</a:t>
            </a:r>
            <a:r>
              <a:rPr lang="en-US" sz="1050" dirty="0">
                <a:solidFill>
                  <a:schemeClr val="bg1"/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12880354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5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24DC0F8C-4066-4A3C-A25B-0B02E292E184}"/>
              </a:ext>
            </a:extLst>
          </p:cNvPr>
          <p:cNvSpPr>
            <a:spLocks noGrp="1"/>
          </p:cNvSpPr>
          <p:nvPr/>
        </p:nvSpPr>
        <p:spPr>
          <a:xfrm>
            <a:off x="400050" y="6381750"/>
            <a:ext cx="6858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35000"/>
              </a:lnSpc>
              <a:spcBef>
                <a:spcPts val="400"/>
              </a:spcBef>
              <a:spcAft>
                <a:spcPts val="800"/>
              </a:spcAft>
              <a:defRPr sz="1275" b="1">
                <a:solidFill>
                  <a:srgbClr val="6840C7"/>
                </a:solidFill>
                <a:latin typeface="Alexandria"/>
                <a:ea typeface="Alexandria"/>
                <a:cs typeface="Alexandria"/>
              </a:defRPr>
            </a:pPr>
            <a:r>
              <a:rPr sz="1000" b="1">
                <a:solidFill>
                  <a:srgbClr val="6840C7"/>
                </a:solidFill>
                <a:latin typeface="Alexandria"/>
                <a:ea typeface="Alexandria"/>
                <a:cs typeface="Alexandria"/>
              </a:rPr>
              <a:t>11</a:t>
            </a:r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506252ED-814A-4495-A578-C5EF19CC2BCE}"/>
              </a:ext>
            </a:extLst>
          </p:cNvPr>
          <p:cNvSpPr>
            <a:spLocks noGrp="1"/>
          </p:cNvSpPr>
          <p:nvPr/>
        </p:nvSpPr>
        <p:spPr>
          <a:xfrm>
            <a:off x="11563350" y="457200"/>
            <a:ext cx="66675" cy="495300"/>
          </a:xfrm>
          <a:prstGeom prst="roundRect">
            <a:avLst>
              <a:gd name="adj" fmla="val 50000"/>
            </a:avLst>
          </a:prstGeom>
          <a:solidFill>
            <a:srgbClr val="9B6BF2"/>
          </a:solidFill>
          <a:ln w="0">
            <a:noFill/>
            <a:prstDash val="solid"/>
          </a:ln>
        </p:spPr>
        <p:txBody>
          <a:bodyPr wrap="square"/>
          <a:lstStyle/>
          <a:p>
            <a:pPr>
              <a:lnSpc>
                <a:spcPct val="135000"/>
              </a:lnSpc>
              <a:spcBef>
                <a:spcPts val="400"/>
              </a:spcBef>
              <a:spcAft>
                <a:spcPts val="800"/>
              </a:spcAft>
            </a:pPr>
            <a:endParaRPr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D06AC49B-E78A-4699-8A98-FA9F130D999D}"/>
              </a:ext>
            </a:extLst>
          </p:cNvPr>
          <p:cNvSpPr>
            <a:spLocks noGrp="1"/>
          </p:cNvSpPr>
          <p:nvPr/>
        </p:nvSpPr>
        <p:spPr>
          <a:xfrm>
            <a:off x="5810250" y="419100"/>
            <a:ext cx="5619750" cy="666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ctr">
            <a:noAutofit/>
          </a:bodyPr>
          <a:lstStyle/>
          <a:p>
            <a:pPr algn="r" rtl="0">
              <a:lnSpc>
                <a:spcPct val="135000"/>
              </a:lnSpc>
              <a:spcBef>
                <a:spcPts val="400"/>
              </a:spcBef>
              <a:spcAft>
                <a:spcPts val="800"/>
              </a:spcAft>
              <a:defRPr lang="ar-SA" altLang="en-US" sz="3000" b="1">
                <a:solidFill>
                  <a:srgbClr val="211A3C"/>
                </a:solidFill>
                <a:latin typeface="Alexandria"/>
                <a:ea typeface="Alexandria"/>
                <a:cs typeface="Alexandria"/>
              </a:defRPr>
            </a:pPr>
            <a:r>
              <a:rPr lang="ar-SA" altLang="en-US" sz="1600" b="1">
                <a:solidFill>
                  <a:srgbClr val="211A3C"/>
                </a:solidFill>
                <a:latin typeface="Alexandria"/>
                <a:ea typeface="Alexandria"/>
                <a:cs typeface="Alexandria"/>
              </a:rPr>
              <a:t>الجودة والأمن والتشغيل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907A64C-C3A1-425B-914B-535B2ECCF4C4}"/>
              </a:ext>
            </a:extLst>
          </p:cNvPr>
          <p:cNvSpPr>
            <a:spLocks noGrp="1"/>
          </p:cNvSpPr>
          <p:nvPr/>
        </p:nvSpPr>
        <p:spPr>
          <a:xfrm>
            <a:off x="10572750" y="1419225"/>
            <a:ext cx="57150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/>
          <a:p>
            <a:pPr algn="r">
              <a:lnSpc>
                <a:spcPct val="135000"/>
              </a:lnSpc>
              <a:spcBef>
                <a:spcPts val="400"/>
              </a:spcBef>
              <a:spcAft>
                <a:spcPts val="800"/>
              </a:spcAft>
              <a:defRPr sz="1350" b="1">
                <a:solidFill>
                  <a:srgbClr val="6840C7"/>
                </a:solidFill>
                <a:latin typeface="Alexandria"/>
                <a:ea typeface="Alexandria"/>
                <a:cs typeface="Alexandria"/>
              </a:defRPr>
            </a:pPr>
            <a:r>
              <a:rPr sz="1050" b="1">
                <a:solidFill>
                  <a:srgbClr val="6840C7"/>
                </a:solidFill>
                <a:latin typeface="Alexandria"/>
                <a:ea typeface="Alexandria"/>
                <a:cs typeface="Alexandria"/>
              </a:rPr>
              <a:t>01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D22C9D55-9795-44DA-B63C-9626D7577878}"/>
              </a:ext>
            </a:extLst>
          </p:cNvPr>
          <p:cNvSpPr>
            <a:spLocks noGrp="1"/>
          </p:cNvSpPr>
          <p:nvPr/>
        </p:nvSpPr>
        <p:spPr>
          <a:xfrm>
            <a:off x="7524750" y="1381125"/>
            <a:ext cx="2857500" cy="457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/>
          <a:p>
            <a:pPr algn="r" rtl="0">
              <a:lnSpc>
                <a:spcPct val="135000"/>
              </a:lnSpc>
              <a:spcBef>
                <a:spcPts val="400"/>
              </a:spcBef>
              <a:spcAft>
                <a:spcPts val="800"/>
              </a:spcAft>
              <a:defRPr lang="ar-SA" altLang="en-US" sz="1875" b="1">
                <a:solidFill>
                  <a:srgbClr val="211A3C"/>
                </a:solidFill>
                <a:latin typeface="Alexandria"/>
                <a:ea typeface="Alexandria"/>
                <a:cs typeface="Alexandria"/>
              </a:defRPr>
            </a:pPr>
            <a:r>
              <a:rPr lang="ar-SA" altLang="en-US" sz="1100" b="1">
                <a:solidFill>
                  <a:srgbClr val="211A3C"/>
                </a:solidFill>
                <a:latin typeface="Alexandria"/>
                <a:ea typeface="Alexandria"/>
                <a:cs typeface="Alexandria"/>
              </a:rPr>
              <a:t>جودة الكود والاختبارات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9B3B889-2555-4D2F-95CC-A91B25F8E478}"/>
              </a:ext>
            </a:extLst>
          </p:cNvPr>
          <p:cNvSpPr>
            <a:spLocks noGrp="1"/>
          </p:cNvSpPr>
          <p:nvPr/>
        </p:nvSpPr>
        <p:spPr>
          <a:xfrm>
            <a:off x="1047750" y="1381125"/>
            <a:ext cx="5905500" cy="804672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/>
          <a:p>
            <a:pPr algn="r" rtl="0">
              <a:lnSpc>
                <a:spcPct val="135000"/>
              </a:lnSpc>
              <a:spcBef>
                <a:spcPts val="200"/>
              </a:spcBef>
              <a:spcAft>
                <a:spcPts val="800"/>
              </a:spcAft>
              <a:defRPr lang="ar-SA" altLang="en-US" sz="1725" b="0">
                <a:solidFill>
                  <a:srgbClr val="746E86"/>
                </a:solidFill>
                <a:latin typeface="Alexandria"/>
                <a:ea typeface="Alexandria"/>
                <a:cs typeface="Alexandria"/>
              </a:defRPr>
            </a:pPr>
            <a:r>
              <a:rPr lang="ar-SA" altLang="en-US" sz="1050" b="0">
                <a:latin typeface="Alexandria"/>
                <a:ea typeface="Alexandria"/>
                <a:cs typeface="Alexandria"/>
              </a:rPr>
              <a:t>مراجعات منتظمة، اختبارات وظيفية وتكاملية، وحالات قبول مربوطة بالمتطلبات.</a:t>
            </a:r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4D2308A1-1D38-488E-9AD5-89DF73B635E1}"/>
              </a:ext>
            </a:extLst>
          </p:cNvPr>
          <p:cNvSpPr>
            <a:spLocks noGrp="1"/>
          </p:cNvSpPr>
          <p:nvPr/>
        </p:nvSpPr>
        <p:spPr>
          <a:xfrm>
            <a:off x="7191375" y="1419225"/>
            <a:ext cx="47625" cy="609600"/>
          </a:xfrm>
          <a:prstGeom prst="roundRect">
            <a:avLst>
              <a:gd name="adj" fmla="val 50000"/>
            </a:avLst>
          </a:prstGeom>
          <a:solidFill>
            <a:srgbClr val="9B6BF2"/>
          </a:solidFill>
          <a:ln w="0">
            <a:noFill/>
            <a:prstDash val="solid"/>
          </a:ln>
        </p:spPr>
        <p:txBody>
          <a:bodyPr wrap="square"/>
          <a:lstStyle/>
          <a:p>
            <a:pPr>
              <a:lnSpc>
                <a:spcPct val="135000"/>
              </a:lnSpc>
              <a:spcBef>
                <a:spcPts val="400"/>
              </a:spcBef>
              <a:spcAft>
                <a:spcPts val="800"/>
              </a:spcAft>
            </a:pPr>
            <a:endParaRPr/>
          </a:p>
        </p:txBody>
      </p:sp>
      <p:sp>
        <p:nvSpPr>
          <p:cNvPr id="9" name="Straight Connector 8">
            <a:extLst>
              <a:ext uri="{FF2B5EF4-FFF2-40B4-BE49-F238E27FC236}">
                <a16:creationId xmlns:a16="http://schemas.microsoft.com/office/drawing/2014/main" id="{02450A52-A1A8-493F-979E-A0BDE2EAD7C2}"/>
              </a:ext>
            </a:extLst>
          </p:cNvPr>
          <p:cNvSpPr>
            <a:spLocks noGrp="1"/>
          </p:cNvSpPr>
          <p:nvPr/>
        </p:nvSpPr>
        <p:spPr>
          <a:xfrm>
            <a:off x="1047750" y="2257425"/>
            <a:ext cx="10096500" cy="9525"/>
          </a:xfrm>
          <a:prstGeom prst="line">
            <a:avLst/>
          </a:prstGeom>
          <a:noFill/>
          <a:ln w="9525">
            <a:solidFill>
              <a:srgbClr val="E7E1F0"/>
            </a:solidFill>
            <a:prstDash val="solid"/>
          </a:ln>
        </p:spPr>
        <p:txBody>
          <a:bodyPr wrap="square"/>
          <a:lstStyle/>
          <a:p>
            <a:pPr>
              <a:lnSpc>
                <a:spcPct val="135000"/>
              </a:lnSpc>
              <a:spcBef>
                <a:spcPts val="400"/>
              </a:spcBef>
              <a:spcAft>
                <a:spcPts val="800"/>
              </a:spcAft>
            </a:pPr>
            <a:endParaRPr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1B5D975A-1707-4F73-85C9-0B1BDCF653B5}"/>
              </a:ext>
            </a:extLst>
          </p:cNvPr>
          <p:cNvSpPr>
            <a:spLocks noGrp="1"/>
          </p:cNvSpPr>
          <p:nvPr/>
        </p:nvSpPr>
        <p:spPr>
          <a:xfrm>
            <a:off x="10572750" y="2562225"/>
            <a:ext cx="57150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/>
          <a:p>
            <a:pPr algn="r">
              <a:lnSpc>
                <a:spcPct val="135000"/>
              </a:lnSpc>
              <a:spcBef>
                <a:spcPts val="400"/>
              </a:spcBef>
              <a:spcAft>
                <a:spcPts val="800"/>
              </a:spcAft>
              <a:defRPr sz="1350" b="1">
                <a:solidFill>
                  <a:srgbClr val="2ECDBD"/>
                </a:solidFill>
                <a:latin typeface="Alexandria"/>
                <a:ea typeface="Alexandria"/>
                <a:cs typeface="Alexandria"/>
              </a:defRPr>
            </a:pPr>
            <a:r>
              <a:rPr sz="1050" b="1">
                <a:solidFill>
                  <a:srgbClr val="2ECDBD"/>
                </a:solidFill>
                <a:latin typeface="Alexandria"/>
                <a:ea typeface="Alexandria"/>
                <a:cs typeface="Alexandria"/>
              </a:rPr>
              <a:t>02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A5E7DEAA-D9C9-4A16-804A-C8B0C326B34D}"/>
              </a:ext>
            </a:extLst>
          </p:cNvPr>
          <p:cNvSpPr>
            <a:spLocks noGrp="1"/>
          </p:cNvSpPr>
          <p:nvPr/>
        </p:nvSpPr>
        <p:spPr>
          <a:xfrm>
            <a:off x="7524750" y="2524125"/>
            <a:ext cx="2857500" cy="457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/>
          <a:p>
            <a:pPr algn="r" rtl="0">
              <a:lnSpc>
                <a:spcPct val="135000"/>
              </a:lnSpc>
              <a:spcBef>
                <a:spcPts val="400"/>
              </a:spcBef>
              <a:spcAft>
                <a:spcPts val="800"/>
              </a:spcAft>
              <a:defRPr lang="ar-SA" altLang="en-US" sz="1875" b="1">
                <a:solidFill>
                  <a:srgbClr val="211A3C"/>
                </a:solidFill>
                <a:latin typeface="Alexandria"/>
                <a:ea typeface="Alexandria"/>
                <a:cs typeface="Alexandria"/>
              </a:defRPr>
            </a:pPr>
            <a:r>
              <a:rPr lang="ar-SA" altLang="en-US" sz="1100" b="1">
                <a:solidFill>
                  <a:srgbClr val="211A3C"/>
                </a:solidFill>
                <a:latin typeface="Alexandria"/>
                <a:ea typeface="Alexandria"/>
                <a:cs typeface="Alexandria"/>
              </a:rPr>
              <a:t>الأمن وإدارة الوصول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5108DB77-15F7-4C3C-9ED2-B20A0DF913EE}"/>
              </a:ext>
            </a:extLst>
          </p:cNvPr>
          <p:cNvSpPr>
            <a:spLocks noGrp="1"/>
          </p:cNvSpPr>
          <p:nvPr/>
        </p:nvSpPr>
        <p:spPr>
          <a:xfrm>
            <a:off x="1047750" y="2524125"/>
            <a:ext cx="5905500" cy="804672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/>
          <a:p>
            <a:pPr algn="r" rtl="0">
              <a:lnSpc>
                <a:spcPct val="135000"/>
              </a:lnSpc>
              <a:spcBef>
                <a:spcPts val="200"/>
              </a:spcBef>
              <a:spcAft>
                <a:spcPts val="800"/>
              </a:spcAft>
              <a:defRPr lang="ar-SA" altLang="en-US" sz="1725" b="0">
                <a:solidFill>
                  <a:srgbClr val="746E86"/>
                </a:solidFill>
                <a:latin typeface="Alexandria"/>
                <a:ea typeface="Alexandria"/>
                <a:cs typeface="Alexandria"/>
              </a:defRPr>
            </a:pPr>
            <a:r>
              <a:rPr lang="ar-SA" altLang="en-US" sz="1050" b="0">
                <a:latin typeface="Alexandria"/>
                <a:ea typeface="Alexandria"/>
                <a:cs typeface="Alexandria"/>
              </a:rPr>
              <a:t>صلاحيات دقيقة، حماية للأسرار، سجلات تشغيل، ونسخ احتياطي وفق الحاجة.</a:t>
            </a:r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2DDD3244-5B7B-4E90-847A-024131DDDD92}"/>
              </a:ext>
            </a:extLst>
          </p:cNvPr>
          <p:cNvSpPr>
            <a:spLocks noGrp="1"/>
          </p:cNvSpPr>
          <p:nvPr/>
        </p:nvSpPr>
        <p:spPr>
          <a:xfrm>
            <a:off x="7191375" y="2562225"/>
            <a:ext cx="47625" cy="609600"/>
          </a:xfrm>
          <a:prstGeom prst="roundRect">
            <a:avLst>
              <a:gd name="adj" fmla="val 50000"/>
            </a:avLst>
          </a:prstGeom>
          <a:solidFill>
            <a:srgbClr val="2ECDBD"/>
          </a:solidFill>
          <a:ln w="0">
            <a:noFill/>
            <a:prstDash val="solid"/>
          </a:ln>
        </p:spPr>
        <p:txBody>
          <a:bodyPr wrap="square"/>
          <a:lstStyle/>
          <a:p>
            <a:pPr>
              <a:lnSpc>
                <a:spcPct val="135000"/>
              </a:lnSpc>
              <a:spcBef>
                <a:spcPts val="400"/>
              </a:spcBef>
              <a:spcAft>
                <a:spcPts val="800"/>
              </a:spcAft>
            </a:pPr>
            <a:endParaRPr/>
          </a:p>
        </p:txBody>
      </p:sp>
      <p:sp>
        <p:nvSpPr>
          <p:cNvPr id="14" name="Straight Connector 13">
            <a:extLst>
              <a:ext uri="{FF2B5EF4-FFF2-40B4-BE49-F238E27FC236}">
                <a16:creationId xmlns:a16="http://schemas.microsoft.com/office/drawing/2014/main" id="{49AD3B6B-B773-4876-8BC5-8CBA8B30309F}"/>
              </a:ext>
            </a:extLst>
          </p:cNvPr>
          <p:cNvSpPr>
            <a:spLocks noGrp="1"/>
          </p:cNvSpPr>
          <p:nvPr/>
        </p:nvSpPr>
        <p:spPr>
          <a:xfrm>
            <a:off x="1047750" y="3400425"/>
            <a:ext cx="10096500" cy="9525"/>
          </a:xfrm>
          <a:prstGeom prst="line">
            <a:avLst/>
          </a:prstGeom>
          <a:noFill/>
          <a:ln w="9525">
            <a:solidFill>
              <a:srgbClr val="E7E1F0"/>
            </a:solidFill>
            <a:prstDash val="solid"/>
          </a:ln>
        </p:spPr>
        <p:txBody>
          <a:bodyPr wrap="square"/>
          <a:lstStyle/>
          <a:p>
            <a:pPr>
              <a:lnSpc>
                <a:spcPct val="135000"/>
              </a:lnSpc>
              <a:spcBef>
                <a:spcPts val="400"/>
              </a:spcBef>
              <a:spcAft>
                <a:spcPts val="800"/>
              </a:spcAft>
            </a:pPr>
            <a:endParaRPr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44A67ACB-74DF-4AF0-A3C5-6BDA0CA1132B}"/>
              </a:ext>
            </a:extLst>
          </p:cNvPr>
          <p:cNvSpPr>
            <a:spLocks noGrp="1"/>
          </p:cNvSpPr>
          <p:nvPr/>
        </p:nvSpPr>
        <p:spPr>
          <a:xfrm>
            <a:off x="10572750" y="3705225"/>
            <a:ext cx="57150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/>
          <a:p>
            <a:pPr algn="r">
              <a:lnSpc>
                <a:spcPct val="135000"/>
              </a:lnSpc>
              <a:spcBef>
                <a:spcPts val="400"/>
              </a:spcBef>
              <a:spcAft>
                <a:spcPts val="800"/>
              </a:spcAft>
              <a:defRPr sz="1350" b="1">
                <a:solidFill>
                  <a:srgbClr val="6840C7"/>
                </a:solidFill>
                <a:latin typeface="Alexandria"/>
                <a:ea typeface="Alexandria"/>
                <a:cs typeface="Alexandria"/>
              </a:defRPr>
            </a:pPr>
            <a:r>
              <a:rPr sz="1050" b="1">
                <a:solidFill>
                  <a:srgbClr val="6840C7"/>
                </a:solidFill>
                <a:latin typeface="Alexandria"/>
                <a:ea typeface="Alexandria"/>
                <a:cs typeface="Alexandria"/>
              </a:rPr>
              <a:t>03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10CC17E6-3B6F-4D63-B8A6-47B896191E85}"/>
              </a:ext>
            </a:extLst>
          </p:cNvPr>
          <p:cNvSpPr>
            <a:spLocks noGrp="1"/>
          </p:cNvSpPr>
          <p:nvPr/>
        </p:nvSpPr>
        <p:spPr>
          <a:xfrm>
            <a:off x="7524750" y="3667125"/>
            <a:ext cx="2857500" cy="457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/>
          <a:p>
            <a:pPr algn="r" rtl="0">
              <a:lnSpc>
                <a:spcPct val="135000"/>
              </a:lnSpc>
              <a:spcBef>
                <a:spcPts val="400"/>
              </a:spcBef>
              <a:spcAft>
                <a:spcPts val="800"/>
              </a:spcAft>
              <a:defRPr lang="ar-SA" altLang="en-US" sz="1875" b="1">
                <a:solidFill>
                  <a:srgbClr val="211A3C"/>
                </a:solidFill>
                <a:latin typeface="Alexandria"/>
                <a:ea typeface="Alexandria"/>
                <a:cs typeface="Alexandria"/>
              </a:defRPr>
            </a:pPr>
            <a:r>
              <a:rPr lang="ar-SA" altLang="en-US" sz="1100" b="1">
                <a:solidFill>
                  <a:srgbClr val="211A3C"/>
                </a:solidFill>
                <a:latin typeface="Alexandria"/>
                <a:ea typeface="Alexandria"/>
                <a:cs typeface="Alexandria"/>
              </a:rPr>
              <a:t>إطلاق منضبط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9C41BD73-0505-437F-B175-0394AFCF7077}"/>
              </a:ext>
            </a:extLst>
          </p:cNvPr>
          <p:cNvSpPr>
            <a:spLocks noGrp="1"/>
          </p:cNvSpPr>
          <p:nvPr/>
        </p:nvSpPr>
        <p:spPr>
          <a:xfrm>
            <a:off x="1047750" y="3667125"/>
            <a:ext cx="5905500" cy="804672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/>
          <a:p>
            <a:pPr algn="r" rtl="0">
              <a:lnSpc>
                <a:spcPct val="135000"/>
              </a:lnSpc>
              <a:spcBef>
                <a:spcPts val="200"/>
              </a:spcBef>
              <a:spcAft>
                <a:spcPts val="800"/>
              </a:spcAft>
              <a:defRPr lang="ar-SA" altLang="en-US" sz="1725" b="0">
                <a:solidFill>
                  <a:srgbClr val="746E86"/>
                </a:solidFill>
                <a:latin typeface="Alexandria"/>
                <a:ea typeface="Alexandria"/>
                <a:cs typeface="Alexandria"/>
              </a:defRPr>
            </a:pPr>
            <a:r>
              <a:rPr lang="ar-SA" altLang="en-US" sz="1050" b="0">
                <a:latin typeface="Alexandria"/>
                <a:ea typeface="Alexandria"/>
                <a:cs typeface="Alexandria"/>
              </a:rPr>
              <a:t>بيئات منفصلة، خطة نشر واضحة، ومسار رجوع جاهز عند تعثر الإصدار.</a:t>
            </a:r>
          </a:p>
        </p:txBody>
      </p:sp>
      <p:sp>
        <p:nvSpPr>
          <p:cNvPr id="18" name="Rectangle: Rounded Corners 17">
            <a:extLst>
              <a:ext uri="{FF2B5EF4-FFF2-40B4-BE49-F238E27FC236}">
                <a16:creationId xmlns:a16="http://schemas.microsoft.com/office/drawing/2014/main" id="{3DD44CFB-784D-4782-8131-D9EC7DB92D0A}"/>
              </a:ext>
            </a:extLst>
          </p:cNvPr>
          <p:cNvSpPr>
            <a:spLocks noGrp="1"/>
          </p:cNvSpPr>
          <p:nvPr/>
        </p:nvSpPr>
        <p:spPr>
          <a:xfrm>
            <a:off x="7191375" y="3705225"/>
            <a:ext cx="47625" cy="609600"/>
          </a:xfrm>
          <a:prstGeom prst="roundRect">
            <a:avLst>
              <a:gd name="adj" fmla="val 50000"/>
            </a:avLst>
          </a:prstGeom>
          <a:solidFill>
            <a:srgbClr val="9B6BF2"/>
          </a:solidFill>
          <a:ln w="0">
            <a:noFill/>
            <a:prstDash val="solid"/>
          </a:ln>
        </p:spPr>
        <p:txBody>
          <a:bodyPr wrap="square"/>
          <a:lstStyle/>
          <a:p>
            <a:pPr>
              <a:lnSpc>
                <a:spcPct val="135000"/>
              </a:lnSpc>
              <a:spcBef>
                <a:spcPts val="400"/>
              </a:spcBef>
              <a:spcAft>
                <a:spcPts val="800"/>
              </a:spcAft>
            </a:pPr>
            <a:endParaRPr/>
          </a:p>
        </p:txBody>
      </p:sp>
      <p:sp>
        <p:nvSpPr>
          <p:cNvPr id="19" name="Straight Connector 18">
            <a:extLst>
              <a:ext uri="{FF2B5EF4-FFF2-40B4-BE49-F238E27FC236}">
                <a16:creationId xmlns:a16="http://schemas.microsoft.com/office/drawing/2014/main" id="{F692A76B-08A7-4273-907D-B2FA5D6C0485}"/>
              </a:ext>
            </a:extLst>
          </p:cNvPr>
          <p:cNvSpPr>
            <a:spLocks noGrp="1"/>
          </p:cNvSpPr>
          <p:nvPr/>
        </p:nvSpPr>
        <p:spPr>
          <a:xfrm>
            <a:off x="1047750" y="4543425"/>
            <a:ext cx="10096500" cy="9525"/>
          </a:xfrm>
          <a:prstGeom prst="line">
            <a:avLst/>
          </a:prstGeom>
          <a:noFill/>
          <a:ln w="9525">
            <a:solidFill>
              <a:srgbClr val="E7E1F0"/>
            </a:solidFill>
            <a:prstDash val="solid"/>
          </a:ln>
        </p:spPr>
        <p:txBody>
          <a:bodyPr wrap="square"/>
          <a:lstStyle/>
          <a:p>
            <a:pPr>
              <a:lnSpc>
                <a:spcPct val="135000"/>
              </a:lnSpc>
              <a:spcBef>
                <a:spcPts val="400"/>
              </a:spcBef>
              <a:spcAft>
                <a:spcPts val="800"/>
              </a:spcAft>
            </a:pPr>
            <a:endParaRPr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ACC35BE1-3166-45F5-A914-3BDD1FBE33FE}"/>
              </a:ext>
            </a:extLst>
          </p:cNvPr>
          <p:cNvSpPr>
            <a:spLocks noGrp="1"/>
          </p:cNvSpPr>
          <p:nvPr/>
        </p:nvSpPr>
        <p:spPr>
          <a:xfrm>
            <a:off x="10572750" y="4848225"/>
            <a:ext cx="57150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/>
          <a:p>
            <a:pPr algn="r">
              <a:lnSpc>
                <a:spcPct val="135000"/>
              </a:lnSpc>
              <a:spcBef>
                <a:spcPts val="400"/>
              </a:spcBef>
              <a:spcAft>
                <a:spcPts val="800"/>
              </a:spcAft>
              <a:defRPr sz="1350" b="1">
                <a:solidFill>
                  <a:srgbClr val="2ECDBD"/>
                </a:solidFill>
                <a:latin typeface="Alexandria"/>
                <a:ea typeface="Alexandria"/>
                <a:cs typeface="Alexandria"/>
              </a:defRPr>
            </a:pPr>
            <a:r>
              <a:rPr sz="1050" b="1">
                <a:solidFill>
                  <a:srgbClr val="2ECDBD"/>
                </a:solidFill>
                <a:latin typeface="Alexandria"/>
                <a:ea typeface="Alexandria"/>
                <a:cs typeface="Alexandria"/>
              </a:rPr>
              <a:t>04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EF0715A4-618E-4DE9-80F4-31AEAFB1E1DE}"/>
              </a:ext>
            </a:extLst>
          </p:cNvPr>
          <p:cNvSpPr>
            <a:spLocks noGrp="1"/>
          </p:cNvSpPr>
          <p:nvPr/>
        </p:nvSpPr>
        <p:spPr>
          <a:xfrm>
            <a:off x="7524750" y="4810125"/>
            <a:ext cx="2857500" cy="457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/>
          <a:p>
            <a:pPr algn="r" rtl="0">
              <a:lnSpc>
                <a:spcPct val="135000"/>
              </a:lnSpc>
              <a:spcBef>
                <a:spcPts val="400"/>
              </a:spcBef>
              <a:spcAft>
                <a:spcPts val="800"/>
              </a:spcAft>
              <a:defRPr lang="ar-SA" altLang="en-US" sz="1875" b="1">
                <a:solidFill>
                  <a:srgbClr val="211A3C"/>
                </a:solidFill>
                <a:latin typeface="Alexandria"/>
                <a:ea typeface="Alexandria"/>
                <a:cs typeface="Alexandria"/>
              </a:defRPr>
            </a:pPr>
            <a:r>
              <a:rPr lang="ar-SA" altLang="en-US" sz="1100" b="1">
                <a:solidFill>
                  <a:srgbClr val="211A3C"/>
                </a:solidFill>
                <a:latin typeface="Alexandria"/>
                <a:ea typeface="Alexandria"/>
                <a:cs typeface="Alexandria"/>
              </a:rPr>
              <a:t>التوثيق ونقل المعرفة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CA7C6080-0A56-4C7B-8650-CF2C3B024B35}"/>
              </a:ext>
            </a:extLst>
          </p:cNvPr>
          <p:cNvSpPr>
            <a:spLocks noGrp="1"/>
          </p:cNvSpPr>
          <p:nvPr/>
        </p:nvSpPr>
        <p:spPr>
          <a:xfrm>
            <a:off x="1047750" y="4810125"/>
            <a:ext cx="5905500" cy="804672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/>
          <a:p>
            <a:pPr algn="r" rtl="0">
              <a:lnSpc>
                <a:spcPct val="135000"/>
              </a:lnSpc>
              <a:spcBef>
                <a:spcPts val="200"/>
              </a:spcBef>
              <a:spcAft>
                <a:spcPts val="800"/>
              </a:spcAft>
              <a:defRPr lang="ar-SA" altLang="en-US" sz="1725" b="0">
                <a:solidFill>
                  <a:srgbClr val="746E86"/>
                </a:solidFill>
                <a:latin typeface="Alexandria"/>
                <a:ea typeface="Alexandria"/>
                <a:cs typeface="Alexandria"/>
              </a:defRPr>
            </a:pPr>
            <a:r>
              <a:rPr lang="ar-SA" altLang="en-US" sz="1050" b="0">
                <a:latin typeface="Alexandria"/>
                <a:ea typeface="Alexandria"/>
                <a:cs typeface="Alexandria"/>
              </a:rPr>
              <a:t>وثائق تشغيل، تدريب للفريق، ودعم بحسب نموذج التعاقد.</a:t>
            </a:r>
          </a:p>
        </p:txBody>
      </p:sp>
      <p:sp>
        <p:nvSpPr>
          <p:cNvPr id="23" name="Rectangle: Rounded Corners 22">
            <a:extLst>
              <a:ext uri="{FF2B5EF4-FFF2-40B4-BE49-F238E27FC236}">
                <a16:creationId xmlns:a16="http://schemas.microsoft.com/office/drawing/2014/main" id="{8075FA21-035F-4246-94D9-5C80853CAAFF}"/>
              </a:ext>
            </a:extLst>
          </p:cNvPr>
          <p:cNvSpPr>
            <a:spLocks noGrp="1"/>
          </p:cNvSpPr>
          <p:nvPr/>
        </p:nvSpPr>
        <p:spPr>
          <a:xfrm>
            <a:off x="7191375" y="4848225"/>
            <a:ext cx="47625" cy="609600"/>
          </a:xfrm>
          <a:prstGeom prst="roundRect">
            <a:avLst>
              <a:gd name="adj" fmla="val 50000"/>
            </a:avLst>
          </a:prstGeom>
          <a:solidFill>
            <a:srgbClr val="2ECDBD"/>
          </a:solidFill>
          <a:ln w="0">
            <a:noFill/>
            <a:prstDash val="solid"/>
          </a:ln>
        </p:spPr>
        <p:txBody>
          <a:bodyPr wrap="square"/>
          <a:lstStyle/>
          <a:p>
            <a:pPr>
              <a:lnSpc>
                <a:spcPct val="135000"/>
              </a:lnSpc>
              <a:spcBef>
                <a:spcPts val="400"/>
              </a:spcBef>
              <a:spcAft>
                <a:spcPts val="800"/>
              </a:spcAft>
            </a:pPr>
            <a:endParaRPr/>
          </a:p>
        </p:txBody>
      </p:sp>
      <p:sp>
        <p:nvSpPr>
          <p:cNvPr id="24" name="Rectangle: Rounded Corners 23">
            <a:extLst>
              <a:ext uri="{FF2B5EF4-FFF2-40B4-BE49-F238E27FC236}">
                <a16:creationId xmlns:a16="http://schemas.microsoft.com/office/drawing/2014/main" id="{8A0C72AB-76B1-4E75-805E-87534FAC6070}"/>
              </a:ext>
            </a:extLst>
          </p:cNvPr>
          <p:cNvSpPr>
            <a:spLocks noGrp="1"/>
          </p:cNvSpPr>
          <p:nvPr/>
        </p:nvSpPr>
        <p:spPr>
          <a:xfrm>
            <a:off x="1524000" y="5981700"/>
            <a:ext cx="9144000" cy="438150"/>
          </a:xfrm>
          <a:prstGeom prst="roundRect">
            <a:avLst>
              <a:gd name="adj" fmla="val 26087"/>
            </a:avLst>
          </a:prstGeom>
          <a:solidFill>
            <a:srgbClr val="ECE8F3"/>
          </a:solidFill>
          <a:ln w="0">
            <a:noFill/>
            <a:prstDash val="solid"/>
          </a:ln>
        </p:spPr>
        <p:txBody>
          <a:bodyPr wrap="square"/>
          <a:lstStyle/>
          <a:p>
            <a:pPr>
              <a:lnSpc>
                <a:spcPct val="135000"/>
              </a:lnSpc>
              <a:spcBef>
                <a:spcPts val="400"/>
              </a:spcBef>
              <a:spcAft>
                <a:spcPts val="800"/>
              </a:spcAft>
            </a:pPr>
            <a:endParaRPr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118FF9EA-F609-4C3E-985F-A42E3A77A67A}"/>
              </a:ext>
            </a:extLst>
          </p:cNvPr>
          <p:cNvSpPr>
            <a:spLocks noGrp="1"/>
          </p:cNvSpPr>
          <p:nvPr/>
        </p:nvSpPr>
        <p:spPr>
          <a:xfrm>
            <a:off x="1762125" y="6076950"/>
            <a:ext cx="8667750" cy="804672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/>
          <a:p>
            <a:pPr algn="r" rtl="0">
              <a:lnSpc>
                <a:spcPct val="135000"/>
              </a:lnSpc>
              <a:spcBef>
                <a:spcPts val="200"/>
              </a:spcBef>
              <a:spcAft>
                <a:spcPts val="800"/>
              </a:spcAft>
              <a:defRPr lang="ar-SA" altLang="en-US" sz="1575" b="1">
                <a:solidFill>
                  <a:srgbClr val="6840C7"/>
                </a:solidFill>
                <a:latin typeface="Alexandria"/>
                <a:ea typeface="Alexandria"/>
                <a:cs typeface="Alexandria"/>
              </a:defRPr>
            </a:pPr>
            <a:r>
              <a:rPr lang="ar-SA" altLang="en-US" sz="1050" b="0" dirty="0">
                <a:latin typeface="Alexandria"/>
                <a:ea typeface="Alexandria"/>
                <a:cs typeface="Alexandria"/>
              </a:rPr>
              <a:t>تتكيّف معايير الجودة والأمن مع حساسية البيانات وطبيعة التشغيل.</a:t>
            </a:r>
          </a:p>
        </p:txBody>
      </p:sp>
    </p:spTree>
    <p:extLst>
      <p:ext uri="{BB962C8B-B14F-4D97-AF65-F5344CB8AC3E}">
        <p14:creationId xmlns:p14="http://schemas.microsoft.com/office/powerpoint/2010/main" val="2148387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8133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93722BB3-4E00-4A03-8DD0-03F27B5BF052}"/>
              </a:ext>
            </a:extLst>
          </p:cNvPr>
          <p:cNvSpPr>
            <a:spLocks noGrp="1"/>
          </p:cNvSpPr>
          <p:nvPr/>
        </p:nvSpPr>
        <p:spPr>
          <a:xfrm>
            <a:off x="400050" y="6381750"/>
            <a:ext cx="6858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35000"/>
              </a:lnSpc>
              <a:spcBef>
                <a:spcPts val="400"/>
              </a:spcBef>
              <a:spcAft>
                <a:spcPts val="800"/>
              </a:spcAft>
              <a:defRPr sz="1275" b="1">
                <a:solidFill>
                  <a:srgbClr val="6EF3E0"/>
                </a:solidFill>
                <a:latin typeface="Alexandria"/>
                <a:ea typeface="Alexandria"/>
                <a:cs typeface="Alexandria"/>
              </a:defRPr>
            </a:pPr>
            <a:r>
              <a:rPr sz="1000" b="1">
                <a:solidFill>
                  <a:srgbClr val="6EF3E0"/>
                </a:solidFill>
                <a:latin typeface="Alexandria"/>
                <a:ea typeface="Alexandria"/>
                <a:cs typeface="Alexandria"/>
              </a:rPr>
              <a:t>12</a:t>
            </a:r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3F65193A-B116-434D-8938-610DB741D868}"/>
              </a:ext>
            </a:extLst>
          </p:cNvPr>
          <p:cNvSpPr>
            <a:spLocks noGrp="1"/>
          </p:cNvSpPr>
          <p:nvPr/>
        </p:nvSpPr>
        <p:spPr>
          <a:xfrm>
            <a:off x="11563350" y="457200"/>
            <a:ext cx="66675" cy="495300"/>
          </a:xfrm>
          <a:prstGeom prst="roundRect">
            <a:avLst>
              <a:gd name="adj" fmla="val 50000"/>
            </a:avLst>
          </a:prstGeom>
          <a:solidFill>
            <a:srgbClr val="6EF3E0"/>
          </a:solidFill>
          <a:ln w="0">
            <a:noFill/>
            <a:prstDash val="solid"/>
          </a:ln>
        </p:spPr>
        <p:txBody>
          <a:bodyPr wrap="square"/>
          <a:lstStyle/>
          <a:p>
            <a:pPr>
              <a:lnSpc>
                <a:spcPct val="135000"/>
              </a:lnSpc>
              <a:spcBef>
                <a:spcPts val="400"/>
              </a:spcBef>
              <a:spcAft>
                <a:spcPts val="800"/>
              </a:spcAft>
            </a:pPr>
            <a:endParaRPr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079C3D8F-48BE-491A-87E4-99E8E2CAC143}"/>
              </a:ext>
            </a:extLst>
          </p:cNvPr>
          <p:cNvSpPr>
            <a:spLocks noGrp="1"/>
          </p:cNvSpPr>
          <p:nvPr/>
        </p:nvSpPr>
        <p:spPr>
          <a:xfrm>
            <a:off x="5810250" y="419100"/>
            <a:ext cx="5619750" cy="666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ctr">
            <a:noAutofit/>
          </a:bodyPr>
          <a:lstStyle/>
          <a:p>
            <a:pPr algn="r" rtl="0">
              <a:lnSpc>
                <a:spcPct val="135000"/>
              </a:lnSpc>
              <a:spcBef>
                <a:spcPts val="400"/>
              </a:spcBef>
              <a:spcAft>
                <a:spcPts val="800"/>
              </a:spcAft>
              <a:defRPr lang="ar-SA" altLang="en-US" sz="3000" b="1">
                <a:solidFill>
                  <a:srgbClr val="FFFFFF"/>
                </a:solidFill>
                <a:latin typeface="Alexandria"/>
                <a:ea typeface="Alexandria"/>
                <a:cs typeface="Alexandria"/>
              </a:defRPr>
            </a:pPr>
            <a:r>
              <a:rPr lang="ar-SA" altLang="en-US" sz="1600" b="1">
                <a:solidFill>
                  <a:srgbClr val="FFFFFF"/>
                </a:solidFill>
                <a:latin typeface="Alexandria"/>
                <a:ea typeface="Alexandria"/>
                <a:cs typeface="Alexandria"/>
              </a:rPr>
              <a:t>نماذج التعاون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B33DB075-F385-42DA-976C-E9594E0911A6}"/>
              </a:ext>
            </a:extLst>
          </p:cNvPr>
          <p:cNvSpPr>
            <a:spLocks noGrp="1"/>
          </p:cNvSpPr>
          <p:nvPr/>
        </p:nvSpPr>
        <p:spPr>
          <a:xfrm>
            <a:off x="5810250" y="1123950"/>
            <a:ext cx="5619750" cy="804672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/>
          <a:p>
            <a:pPr algn="r" rtl="0">
              <a:lnSpc>
                <a:spcPct val="135000"/>
              </a:lnSpc>
              <a:spcBef>
                <a:spcPts val="200"/>
              </a:spcBef>
              <a:spcAft>
                <a:spcPts val="800"/>
              </a:spcAft>
              <a:defRPr lang="ar-SA" altLang="en-US" sz="1800" b="0">
                <a:solidFill>
                  <a:srgbClr val="DAD5E4"/>
                </a:solidFill>
                <a:latin typeface="Alexandria"/>
                <a:ea typeface="Alexandria"/>
                <a:cs typeface="Alexandria"/>
              </a:defRPr>
            </a:pPr>
            <a:r>
              <a:rPr lang="ar-SA" altLang="en-US" sz="1100" b="0">
                <a:latin typeface="Alexandria"/>
                <a:ea typeface="Alexandria"/>
                <a:cs typeface="Alexandria"/>
              </a:rPr>
              <a:t>نختار نموذج التعاون وفق مرحلة المنتج، وتعقيد الحل، وسرعة التنفيذ المطلوبة.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9562512E-8B16-45C9-AC3D-6432A65C48EB}"/>
              </a:ext>
            </a:extLst>
          </p:cNvPr>
          <p:cNvSpPr>
            <a:spLocks noGrp="1"/>
          </p:cNvSpPr>
          <p:nvPr/>
        </p:nvSpPr>
        <p:spPr>
          <a:xfrm>
            <a:off x="8858250" y="1952625"/>
            <a:ext cx="22860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/>
          <a:p>
            <a:pPr algn="r">
              <a:lnSpc>
                <a:spcPct val="135000"/>
              </a:lnSpc>
              <a:spcBef>
                <a:spcPts val="400"/>
              </a:spcBef>
              <a:spcAft>
                <a:spcPts val="800"/>
              </a:spcAft>
              <a:defRPr sz="1350" b="1">
                <a:solidFill>
                  <a:srgbClr val="6EF3E0"/>
                </a:solidFill>
                <a:latin typeface="Alexandria"/>
                <a:ea typeface="Alexandria"/>
                <a:cs typeface="Alexandria"/>
              </a:defRPr>
            </a:pPr>
            <a:r>
              <a:rPr sz="1050" b="1">
                <a:solidFill>
                  <a:srgbClr val="6EF3E0"/>
                </a:solidFill>
                <a:latin typeface="Alexandria"/>
                <a:ea typeface="Alexandria"/>
                <a:cs typeface="Alexandria"/>
              </a:rPr>
              <a:t>01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47A5DF4-064D-45B1-9A99-E008E167701E}"/>
              </a:ext>
            </a:extLst>
          </p:cNvPr>
          <p:cNvSpPr>
            <a:spLocks noGrp="1"/>
          </p:cNvSpPr>
          <p:nvPr/>
        </p:nvSpPr>
        <p:spPr>
          <a:xfrm>
            <a:off x="8858250" y="2428875"/>
            <a:ext cx="2286000" cy="781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/>
          <a:p>
            <a:pPr algn="r" rtl="0">
              <a:lnSpc>
                <a:spcPct val="135000"/>
              </a:lnSpc>
              <a:spcBef>
                <a:spcPts val="400"/>
              </a:spcBef>
              <a:spcAft>
                <a:spcPts val="800"/>
              </a:spcAft>
              <a:defRPr lang="ar-SA" altLang="en-US" sz="1875" b="1">
                <a:solidFill>
                  <a:srgbClr val="FFFFFF"/>
                </a:solidFill>
                <a:latin typeface="Alexandria"/>
                <a:ea typeface="Alexandria"/>
                <a:cs typeface="Alexandria"/>
              </a:defRPr>
            </a:pPr>
            <a:r>
              <a:rPr lang="ar-SA" altLang="en-US" sz="1100" b="1">
                <a:solidFill>
                  <a:srgbClr val="FFFFFF"/>
                </a:solidFill>
                <a:latin typeface="Alexandria"/>
                <a:ea typeface="Alexandria"/>
                <a:cs typeface="Alexandria"/>
              </a:rPr>
              <a:t>مشروع متكامل</a:t>
            </a:r>
          </a:p>
        </p:txBody>
      </p:sp>
      <p:sp>
        <p:nvSpPr>
          <p:cNvPr id="8" name="Straight Connector 7">
            <a:extLst>
              <a:ext uri="{FF2B5EF4-FFF2-40B4-BE49-F238E27FC236}">
                <a16:creationId xmlns:a16="http://schemas.microsoft.com/office/drawing/2014/main" id="{30F044DC-25D3-4D92-B9EA-F184E86C49E7}"/>
              </a:ext>
            </a:extLst>
          </p:cNvPr>
          <p:cNvSpPr>
            <a:spLocks noGrp="1"/>
          </p:cNvSpPr>
          <p:nvPr/>
        </p:nvSpPr>
        <p:spPr>
          <a:xfrm>
            <a:off x="8858250" y="3400425"/>
            <a:ext cx="2286000" cy="9525"/>
          </a:xfrm>
          <a:prstGeom prst="line">
            <a:avLst/>
          </a:prstGeom>
          <a:noFill/>
          <a:ln w="28575">
            <a:solidFill>
              <a:srgbClr val="6EF3E0"/>
            </a:solidFill>
            <a:prstDash val="solid"/>
          </a:ln>
        </p:spPr>
        <p:txBody>
          <a:bodyPr wrap="square"/>
          <a:lstStyle/>
          <a:p>
            <a:pPr>
              <a:lnSpc>
                <a:spcPct val="135000"/>
              </a:lnSpc>
              <a:spcBef>
                <a:spcPts val="400"/>
              </a:spcBef>
              <a:spcAft>
                <a:spcPts val="800"/>
              </a:spcAft>
            </a:pPr>
            <a:endParaRPr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27549AF-810C-4700-8999-86DD0797F0BB}"/>
              </a:ext>
            </a:extLst>
          </p:cNvPr>
          <p:cNvSpPr>
            <a:spLocks noGrp="1"/>
          </p:cNvSpPr>
          <p:nvPr/>
        </p:nvSpPr>
        <p:spPr>
          <a:xfrm>
            <a:off x="8858250" y="3686175"/>
            <a:ext cx="2286000" cy="857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/>
          <a:p>
            <a:pPr algn="r" rtl="0">
              <a:lnSpc>
                <a:spcPct val="135000"/>
              </a:lnSpc>
              <a:spcBef>
                <a:spcPts val="200"/>
              </a:spcBef>
              <a:spcAft>
                <a:spcPts val="800"/>
              </a:spcAft>
              <a:defRPr lang="ar-SA" altLang="en-US" sz="1725" b="0">
                <a:solidFill>
                  <a:srgbClr val="E2DEE9"/>
                </a:solidFill>
                <a:latin typeface="Alexandria"/>
                <a:ea typeface="Alexandria"/>
                <a:cs typeface="Alexandria"/>
              </a:defRPr>
            </a:pPr>
            <a:r>
              <a:rPr lang="ar-SA" altLang="en-US" sz="1050" b="0">
                <a:latin typeface="Alexandria"/>
                <a:ea typeface="Alexandria"/>
                <a:cs typeface="Alexandria"/>
              </a:rPr>
              <a:t>من التحليل حتى الإطلاق الكامل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C3862365-DED1-4D43-814F-8DA52FB92C35}"/>
              </a:ext>
            </a:extLst>
          </p:cNvPr>
          <p:cNvSpPr>
            <a:spLocks noGrp="1"/>
          </p:cNvSpPr>
          <p:nvPr/>
        </p:nvSpPr>
        <p:spPr>
          <a:xfrm>
            <a:off x="8858250" y="4810125"/>
            <a:ext cx="2286000" cy="742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/>
          <a:p>
            <a:pPr algn="r" rtl="0">
              <a:lnSpc>
                <a:spcPct val="135000"/>
              </a:lnSpc>
              <a:spcBef>
                <a:spcPts val="400"/>
              </a:spcBef>
              <a:spcAft>
                <a:spcPts val="800"/>
              </a:spcAft>
              <a:defRPr lang="ar-SA" altLang="en-US" sz="1575" b="1">
                <a:solidFill>
                  <a:srgbClr val="AFA8C1"/>
                </a:solidFill>
                <a:latin typeface="Alexandria"/>
                <a:ea typeface="Alexandria"/>
                <a:cs typeface="Alexandria"/>
              </a:defRPr>
            </a:pPr>
            <a:r>
              <a:rPr lang="ar-SA" altLang="en-US" sz="1050" b="0">
                <a:solidFill>
                  <a:srgbClr val="AFA8C1"/>
                </a:solidFill>
                <a:latin typeface="Alexandria"/>
                <a:ea typeface="Alexandria"/>
                <a:cs typeface="Alexandria"/>
              </a:rPr>
              <a:t>مناسب لمنتج جديد أو تحوّل رقمي واضح</a:t>
            </a:r>
          </a:p>
        </p:txBody>
      </p:sp>
      <p:sp>
        <p:nvSpPr>
          <p:cNvPr id="11" name="Straight Connector 10">
            <a:extLst>
              <a:ext uri="{FF2B5EF4-FFF2-40B4-BE49-F238E27FC236}">
                <a16:creationId xmlns:a16="http://schemas.microsoft.com/office/drawing/2014/main" id="{E93D126E-D13A-4827-8629-F3A02B6A7844}"/>
              </a:ext>
            </a:extLst>
          </p:cNvPr>
          <p:cNvSpPr>
            <a:spLocks noGrp="1"/>
          </p:cNvSpPr>
          <p:nvPr/>
        </p:nvSpPr>
        <p:spPr>
          <a:xfrm>
            <a:off x="8572500" y="1952625"/>
            <a:ext cx="9525" cy="3600450"/>
          </a:xfrm>
          <a:prstGeom prst="line">
            <a:avLst/>
          </a:prstGeom>
          <a:noFill/>
          <a:ln w="9525">
            <a:solidFill>
              <a:srgbClr val="433D5B"/>
            </a:solidFill>
            <a:prstDash val="solid"/>
          </a:ln>
        </p:spPr>
        <p:txBody>
          <a:bodyPr wrap="square"/>
          <a:lstStyle/>
          <a:p>
            <a:pPr>
              <a:lnSpc>
                <a:spcPct val="135000"/>
              </a:lnSpc>
              <a:spcBef>
                <a:spcPts val="400"/>
              </a:spcBef>
              <a:spcAft>
                <a:spcPts val="800"/>
              </a:spcAft>
            </a:pPr>
            <a:endParaRPr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4EA9C918-940F-4D62-A7FE-8E4834E650F9}"/>
              </a:ext>
            </a:extLst>
          </p:cNvPr>
          <p:cNvSpPr>
            <a:spLocks noGrp="1"/>
          </p:cNvSpPr>
          <p:nvPr/>
        </p:nvSpPr>
        <p:spPr>
          <a:xfrm>
            <a:off x="6096000" y="1952625"/>
            <a:ext cx="22860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/>
          <a:p>
            <a:pPr algn="r">
              <a:lnSpc>
                <a:spcPct val="135000"/>
              </a:lnSpc>
              <a:spcBef>
                <a:spcPts val="400"/>
              </a:spcBef>
              <a:spcAft>
                <a:spcPts val="800"/>
              </a:spcAft>
              <a:defRPr sz="1350" b="1">
                <a:solidFill>
                  <a:srgbClr val="9B6BF2"/>
                </a:solidFill>
                <a:latin typeface="Alexandria"/>
                <a:ea typeface="Alexandria"/>
                <a:cs typeface="Alexandria"/>
              </a:defRPr>
            </a:pPr>
            <a:r>
              <a:rPr sz="1050" b="1">
                <a:solidFill>
                  <a:srgbClr val="9B6BF2"/>
                </a:solidFill>
                <a:latin typeface="Alexandria"/>
                <a:ea typeface="Alexandria"/>
                <a:cs typeface="Alexandria"/>
              </a:rPr>
              <a:t>02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031ACE4C-C0D2-459D-8A0E-BCD0A116F0B2}"/>
              </a:ext>
            </a:extLst>
          </p:cNvPr>
          <p:cNvSpPr>
            <a:spLocks noGrp="1"/>
          </p:cNvSpPr>
          <p:nvPr/>
        </p:nvSpPr>
        <p:spPr>
          <a:xfrm>
            <a:off x="6096000" y="2428875"/>
            <a:ext cx="2286000" cy="781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/>
          <a:p>
            <a:pPr algn="r" rtl="0">
              <a:lnSpc>
                <a:spcPct val="135000"/>
              </a:lnSpc>
              <a:spcBef>
                <a:spcPts val="400"/>
              </a:spcBef>
              <a:spcAft>
                <a:spcPts val="800"/>
              </a:spcAft>
              <a:defRPr lang="ar-SA" altLang="en-US" sz="1875" b="1">
                <a:solidFill>
                  <a:srgbClr val="FFFFFF"/>
                </a:solidFill>
                <a:latin typeface="Alexandria"/>
                <a:ea typeface="Alexandria"/>
                <a:cs typeface="Alexandria"/>
              </a:defRPr>
            </a:pPr>
            <a:r>
              <a:rPr lang="ar-SA" altLang="en-US" sz="1100" b="1">
                <a:solidFill>
                  <a:srgbClr val="FFFFFF"/>
                </a:solidFill>
                <a:latin typeface="Alexandria"/>
                <a:ea typeface="Alexandria"/>
                <a:cs typeface="Alexandria"/>
              </a:rPr>
              <a:t>فريق تطوير مخصص</a:t>
            </a:r>
          </a:p>
        </p:txBody>
      </p:sp>
      <p:sp>
        <p:nvSpPr>
          <p:cNvPr id="14" name="Straight Connector 13">
            <a:extLst>
              <a:ext uri="{FF2B5EF4-FFF2-40B4-BE49-F238E27FC236}">
                <a16:creationId xmlns:a16="http://schemas.microsoft.com/office/drawing/2014/main" id="{601238D1-EC86-43CC-BCC2-E967BCA35DBC}"/>
              </a:ext>
            </a:extLst>
          </p:cNvPr>
          <p:cNvSpPr>
            <a:spLocks noGrp="1"/>
          </p:cNvSpPr>
          <p:nvPr/>
        </p:nvSpPr>
        <p:spPr>
          <a:xfrm>
            <a:off x="6096000" y="3400425"/>
            <a:ext cx="2286000" cy="9525"/>
          </a:xfrm>
          <a:prstGeom prst="line">
            <a:avLst/>
          </a:prstGeom>
          <a:noFill/>
          <a:ln w="28575">
            <a:solidFill>
              <a:srgbClr val="9B6BF2"/>
            </a:solidFill>
            <a:prstDash val="solid"/>
          </a:ln>
        </p:spPr>
        <p:txBody>
          <a:bodyPr wrap="square"/>
          <a:lstStyle/>
          <a:p>
            <a:pPr>
              <a:lnSpc>
                <a:spcPct val="135000"/>
              </a:lnSpc>
              <a:spcBef>
                <a:spcPts val="400"/>
              </a:spcBef>
              <a:spcAft>
                <a:spcPts val="800"/>
              </a:spcAft>
            </a:pPr>
            <a:endParaRPr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34ABFE32-AAF7-4A75-BA08-CC7850285488}"/>
              </a:ext>
            </a:extLst>
          </p:cNvPr>
          <p:cNvSpPr>
            <a:spLocks noGrp="1"/>
          </p:cNvSpPr>
          <p:nvPr/>
        </p:nvSpPr>
        <p:spPr>
          <a:xfrm>
            <a:off x="6096000" y="3686175"/>
            <a:ext cx="2286000" cy="857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/>
          <a:p>
            <a:pPr algn="r" rtl="0">
              <a:lnSpc>
                <a:spcPct val="135000"/>
              </a:lnSpc>
              <a:spcBef>
                <a:spcPts val="200"/>
              </a:spcBef>
              <a:spcAft>
                <a:spcPts val="800"/>
              </a:spcAft>
              <a:defRPr lang="ar-SA" altLang="en-US" sz="1725" b="0">
                <a:solidFill>
                  <a:srgbClr val="E2DEE9"/>
                </a:solidFill>
                <a:latin typeface="Alexandria"/>
                <a:ea typeface="Alexandria"/>
                <a:cs typeface="Alexandria"/>
              </a:defRPr>
            </a:pPr>
            <a:r>
              <a:rPr lang="ar-SA" altLang="en-US" sz="1050" b="0">
                <a:latin typeface="Alexandria"/>
                <a:ea typeface="Alexandria"/>
                <a:cs typeface="Alexandria"/>
              </a:rPr>
              <a:t>سعة هندسية مرنة حسب الأولويات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E15C9441-0635-4377-BBAA-973BDE378554}"/>
              </a:ext>
            </a:extLst>
          </p:cNvPr>
          <p:cNvSpPr>
            <a:spLocks noGrp="1"/>
          </p:cNvSpPr>
          <p:nvPr/>
        </p:nvSpPr>
        <p:spPr>
          <a:xfrm>
            <a:off x="6096000" y="4810125"/>
            <a:ext cx="2286000" cy="742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/>
          <a:p>
            <a:pPr algn="r" rtl="0">
              <a:lnSpc>
                <a:spcPct val="135000"/>
              </a:lnSpc>
              <a:spcBef>
                <a:spcPts val="400"/>
              </a:spcBef>
              <a:spcAft>
                <a:spcPts val="800"/>
              </a:spcAft>
              <a:defRPr lang="ar-SA" altLang="en-US" sz="1575" b="1">
                <a:solidFill>
                  <a:srgbClr val="AFA8C1"/>
                </a:solidFill>
                <a:latin typeface="Alexandria"/>
                <a:ea typeface="Alexandria"/>
                <a:cs typeface="Alexandria"/>
              </a:defRPr>
            </a:pPr>
            <a:r>
              <a:rPr lang="ar-SA" altLang="en-US" sz="1050" b="0">
                <a:solidFill>
                  <a:srgbClr val="AFA8C1"/>
                </a:solidFill>
                <a:latin typeface="Alexandria"/>
                <a:ea typeface="Alexandria"/>
                <a:cs typeface="Alexandria"/>
              </a:rPr>
              <a:t>مناسب لخارطة طريق مستمرة</a:t>
            </a:r>
          </a:p>
        </p:txBody>
      </p:sp>
      <p:sp>
        <p:nvSpPr>
          <p:cNvPr id="17" name="Straight Connector 16">
            <a:extLst>
              <a:ext uri="{FF2B5EF4-FFF2-40B4-BE49-F238E27FC236}">
                <a16:creationId xmlns:a16="http://schemas.microsoft.com/office/drawing/2014/main" id="{FC9972AC-D2F8-4BE4-9C6A-CB0BEB9AE94A}"/>
              </a:ext>
            </a:extLst>
          </p:cNvPr>
          <p:cNvSpPr>
            <a:spLocks noGrp="1"/>
          </p:cNvSpPr>
          <p:nvPr/>
        </p:nvSpPr>
        <p:spPr>
          <a:xfrm>
            <a:off x="5810250" y="1952625"/>
            <a:ext cx="9525" cy="3600450"/>
          </a:xfrm>
          <a:prstGeom prst="line">
            <a:avLst/>
          </a:prstGeom>
          <a:noFill/>
          <a:ln w="9525">
            <a:solidFill>
              <a:srgbClr val="433D5B"/>
            </a:solidFill>
            <a:prstDash val="solid"/>
          </a:ln>
        </p:spPr>
        <p:txBody>
          <a:bodyPr wrap="square"/>
          <a:lstStyle/>
          <a:p>
            <a:pPr>
              <a:lnSpc>
                <a:spcPct val="135000"/>
              </a:lnSpc>
              <a:spcBef>
                <a:spcPts val="400"/>
              </a:spcBef>
              <a:spcAft>
                <a:spcPts val="800"/>
              </a:spcAft>
            </a:pPr>
            <a:endParaRPr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AC3E4328-11E9-4CEF-834F-DF87EBC598F3}"/>
              </a:ext>
            </a:extLst>
          </p:cNvPr>
          <p:cNvSpPr>
            <a:spLocks noGrp="1"/>
          </p:cNvSpPr>
          <p:nvPr/>
        </p:nvSpPr>
        <p:spPr>
          <a:xfrm>
            <a:off x="3333750" y="1952625"/>
            <a:ext cx="22860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/>
          <a:p>
            <a:pPr algn="r">
              <a:lnSpc>
                <a:spcPct val="135000"/>
              </a:lnSpc>
              <a:spcBef>
                <a:spcPts val="400"/>
              </a:spcBef>
              <a:spcAft>
                <a:spcPts val="800"/>
              </a:spcAft>
              <a:defRPr sz="1350" b="1">
                <a:solidFill>
                  <a:srgbClr val="6EF3E0"/>
                </a:solidFill>
                <a:latin typeface="Alexandria"/>
                <a:ea typeface="Alexandria"/>
                <a:cs typeface="Alexandria"/>
              </a:defRPr>
            </a:pPr>
            <a:r>
              <a:rPr sz="1050" b="1">
                <a:solidFill>
                  <a:srgbClr val="6EF3E0"/>
                </a:solidFill>
                <a:latin typeface="Alexandria"/>
                <a:ea typeface="Alexandria"/>
                <a:cs typeface="Alexandria"/>
              </a:rPr>
              <a:t>03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44585D72-7E34-41F1-9DF9-10A090758CE0}"/>
              </a:ext>
            </a:extLst>
          </p:cNvPr>
          <p:cNvSpPr>
            <a:spLocks noGrp="1"/>
          </p:cNvSpPr>
          <p:nvPr/>
        </p:nvSpPr>
        <p:spPr>
          <a:xfrm>
            <a:off x="3333750" y="2428875"/>
            <a:ext cx="2286000" cy="781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/>
          <a:p>
            <a:pPr algn="r" rtl="0">
              <a:lnSpc>
                <a:spcPct val="135000"/>
              </a:lnSpc>
              <a:spcBef>
                <a:spcPts val="400"/>
              </a:spcBef>
              <a:spcAft>
                <a:spcPts val="800"/>
              </a:spcAft>
              <a:defRPr lang="ar-SA" altLang="en-US" sz="1875" b="1">
                <a:solidFill>
                  <a:srgbClr val="FFFFFF"/>
                </a:solidFill>
                <a:latin typeface="Alexandria"/>
                <a:ea typeface="Alexandria"/>
                <a:cs typeface="Alexandria"/>
              </a:defRPr>
            </a:pPr>
            <a:r>
              <a:rPr lang="ar-SA" altLang="en-US" sz="1100" b="1">
                <a:solidFill>
                  <a:srgbClr val="FFFFFF"/>
                </a:solidFill>
                <a:latin typeface="Alexandria"/>
                <a:ea typeface="Alexandria"/>
                <a:cs typeface="Alexandria"/>
              </a:rPr>
              <a:t>تطوير منتج قائم</a:t>
            </a:r>
          </a:p>
        </p:txBody>
      </p:sp>
      <p:sp>
        <p:nvSpPr>
          <p:cNvPr id="20" name="Straight Connector 19">
            <a:extLst>
              <a:ext uri="{FF2B5EF4-FFF2-40B4-BE49-F238E27FC236}">
                <a16:creationId xmlns:a16="http://schemas.microsoft.com/office/drawing/2014/main" id="{16C02076-DE22-4314-9B8E-B6CD5CE66810}"/>
              </a:ext>
            </a:extLst>
          </p:cNvPr>
          <p:cNvSpPr>
            <a:spLocks noGrp="1"/>
          </p:cNvSpPr>
          <p:nvPr/>
        </p:nvSpPr>
        <p:spPr>
          <a:xfrm>
            <a:off x="3333750" y="3400425"/>
            <a:ext cx="2286000" cy="9525"/>
          </a:xfrm>
          <a:prstGeom prst="line">
            <a:avLst/>
          </a:prstGeom>
          <a:noFill/>
          <a:ln w="28575">
            <a:solidFill>
              <a:srgbClr val="6EF3E0"/>
            </a:solidFill>
            <a:prstDash val="solid"/>
          </a:ln>
        </p:spPr>
        <p:txBody>
          <a:bodyPr wrap="square"/>
          <a:lstStyle/>
          <a:p>
            <a:pPr>
              <a:lnSpc>
                <a:spcPct val="135000"/>
              </a:lnSpc>
              <a:spcBef>
                <a:spcPts val="400"/>
              </a:spcBef>
              <a:spcAft>
                <a:spcPts val="800"/>
              </a:spcAft>
            </a:pPr>
            <a:endParaRPr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BE184F77-CB3A-422D-8117-D1240262B5BA}"/>
              </a:ext>
            </a:extLst>
          </p:cNvPr>
          <p:cNvSpPr>
            <a:spLocks noGrp="1"/>
          </p:cNvSpPr>
          <p:nvPr/>
        </p:nvSpPr>
        <p:spPr>
          <a:xfrm>
            <a:off x="3333750" y="3686175"/>
            <a:ext cx="2286000" cy="857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/>
          <a:p>
            <a:pPr algn="r" rtl="0">
              <a:lnSpc>
                <a:spcPct val="135000"/>
              </a:lnSpc>
              <a:spcBef>
                <a:spcPts val="200"/>
              </a:spcBef>
              <a:spcAft>
                <a:spcPts val="800"/>
              </a:spcAft>
              <a:defRPr lang="ar-SA" altLang="en-US" sz="1725" b="0">
                <a:solidFill>
                  <a:srgbClr val="E2DEE9"/>
                </a:solidFill>
                <a:latin typeface="Alexandria"/>
                <a:ea typeface="Alexandria"/>
                <a:cs typeface="Alexandria"/>
              </a:defRPr>
            </a:pPr>
            <a:r>
              <a:rPr lang="ar-SA" altLang="en-US" sz="1050" b="0">
                <a:latin typeface="Alexandria"/>
                <a:ea typeface="Alexandria"/>
                <a:cs typeface="Alexandria"/>
              </a:rPr>
              <a:t>تحسينات، تكاملات، أو إعادة بناء للوحدات الحرجة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6D96A7EB-47BF-4637-A1B4-9ECD73797779}"/>
              </a:ext>
            </a:extLst>
          </p:cNvPr>
          <p:cNvSpPr>
            <a:spLocks noGrp="1"/>
          </p:cNvSpPr>
          <p:nvPr/>
        </p:nvSpPr>
        <p:spPr>
          <a:xfrm>
            <a:off x="3333750" y="4810125"/>
            <a:ext cx="2286000" cy="742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/>
          <a:p>
            <a:pPr algn="r" rtl="0">
              <a:lnSpc>
                <a:spcPct val="135000"/>
              </a:lnSpc>
              <a:spcBef>
                <a:spcPts val="400"/>
              </a:spcBef>
              <a:spcAft>
                <a:spcPts val="800"/>
              </a:spcAft>
              <a:defRPr lang="ar-SA" altLang="en-US" sz="1575" b="1">
                <a:solidFill>
                  <a:srgbClr val="AFA8C1"/>
                </a:solidFill>
                <a:latin typeface="Alexandria"/>
                <a:ea typeface="Alexandria"/>
                <a:cs typeface="Alexandria"/>
              </a:defRPr>
            </a:pPr>
            <a:r>
              <a:rPr lang="ar-SA" altLang="en-US" sz="1050" b="0">
                <a:latin typeface="Alexandria"/>
                <a:ea typeface="Alexandria"/>
                <a:cs typeface="Alexandria"/>
              </a:rPr>
              <a:t>لنظام يعمل اليوم ويحتاج تطويراً مدروساً</a:t>
            </a:r>
          </a:p>
        </p:txBody>
      </p:sp>
      <p:sp>
        <p:nvSpPr>
          <p:cNvPr id="23" name="Straight Connector 22">
            <a:extLst>
              <a:ext uri="{FF2B5EF4-FFF2-40B4-BE49-F238E27FC236}">
                <a16:creationId xmlns:a16="http://schemas.microsoft.com/office/drawing/2014/main" id="{FFA382FE-17D8-4D20-B11D-917FB0EDFA4E}"/>
              </a:ext>
            </a:extLst>
          </p:cNvPr>
          <p:cNvSpPr>
            <a:spLocks noGrp="1"/>
          </p:cNvSpPr>
          <p:nvPr/>
        </p:nvSpPr>
        <p:spPr>
          <a:xfrm>
            <a:off x="3048000" y="1952625"/>
            <a:ext cx="9525" cy="3600450"/>
          </a:xfrm>
          <a:prstGeom prst="line">
            <a:avLst/>
          </a:prstGeom>
          <a:noFill/>
          <a:ln w="9525">
            <a:solidFill>
              <a:srgbClr val="433D5B"/>
            </a:solidFill>
            <a:prstDash val="solid"/>
          </a:ln>
        </p:spPr>
        <p:txBody>
          <a:bodyPr wrap="square"/>
          <a:lstStyle/>
          <a:p>
            <a:pPr>
              <a:lnSpc>
                <a:spcPct val="135000"/>
              </a:lnSpc>
              <a:spcBef>
                <a:spcPts val="400"/>
              </a:spcBef>
              <a:spcAft>
                <a:spcPts val="800"/>
              </a:spcAft>
            </a:pPr>
            <a:endParaRPr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DC58182D-4873-4282-926A-4B8F79F66785}"/>
              </a:ext>
            </a:extLst>
          </p:cNvPr>
          <p:cNvSpPr>
            <a:spLocks noGrp="1"/>
          </p:cNvSpPr>
          <p:nvPr/>
        </p:nvSpPr>
        <p:spPr>
          <a:xfrm>
            <a:off x="571500" y="1952625"/>
            <a:ext cx="22860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/>
          <a:p>
            <a:pPr algn="r">
              <a:lnSpc>
                <a:spcPct val="135000"/>
              </a:lnSpc>
              <a:spcBef>
                <a:spcPts val="400"/>
              </a:spcBef>
              <a:spcAft>
                <a:spcPts val="800"/>
              </a:spcAft>
              <a:defRPr sz="1350" b="1">
                <a:solidFill>
                  <a:srgbClr val="9B6BF2"/>
                </a:solidFill>
                <a:latin typeface="Alexandria"/>
                <a:ea typeface="Alexandria"/>
                <a:cs typeface="Alexandria"/>
              </a:defRPr>
            </a:pPr>
            <a:r>
              <a:rPr sz="1050" b="1">
                <a:solidFill>
                  <a:srgbClr val="9B6BF2"/>
                </a:solidFill>
                <a:latin typeface="Alexandria"/>
                <a:ea typeface="Alexandria"/>
                <a:cs typeface="Alexandria"/>
              </a:rPr>
              <a:t>04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F23B1FDA-C330-4F37-AD40-FC822F1B2809}"/>
              </a:ext>
            </a:extLst>
          </p:cNvPr>
          <p:cNvSpPr>
            <a:spLocks noGrp="1"/>
          </p:cNvSpPr>
          <p:nvPr/>
        </p:nvSpPr>
        <p:spPr>
          <a:xfrm>
            <a:off x="571500" y="2428875"/>
            <a:ext cx="2286000" cy="781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/>
          <a:p>
            <a:pPr algn="r" rtl="0">
              <a:lnSpc>
                <a:spcPct val="135000"/>
              </a:lnSpc>
              <a:spcBef>
                <a:spcPts val="400"/>
              </a:spcBef>
              <a:spcAft>
                <a:spcPts val="800"/>
              </a:spcAft>
              <a:defRPr lang="ar-SA" altLang="en-US" sz="1875" b="1">
                <a:solidFill>
                  <a:srgbClr val="FFFFFF"/>
                </a:solidFill>
                <a:latin typeface="Alexandria"/>
                <a:ea typeface="Alexandria"/>
                <a:cs typeface="Alexandria"/>
              </a:defRPr>
            </a:pPr>
            <a:r>
              <a:rPr lang="ar-SA" altLang="en-US" sz="1100" b="1">
                <a:solidFill>
                  <a:srgbClr val="FFFFFF"/>
                </a:solidFill>
                <a:latin typeface="Alexandria"/>
                <a:ea typeface="Alexandria"/>
                <a:cs typeface="Alexandria"/>
              </a:rPr>
              <a:t>دعم وتشغيل</a:t>
            </a:r>
          </a:p>
        </p:txBody>
      </p:sp>
      <p:sp>
        <p:nvSpPr>
          <p:cNvPr id="26" name="Straight Connector 25">
            <a:extLst>
              <a:ext uri="{FF2B5EF4-FFF2-40B4-BE49-F238E27FC236}">
                <a16:creationId xmlns:a16="http://schemas.microsoft.com/office/drawing/2014/main" id="{1C34280E-0704-48EC-8857-D142749AA8F8}"/>
              </a:ext>
            </a:extLst>
          </p:cNvPr>
          <p:cNvSpPr>
            <a:spLocks noGrp="1"/>
          </p:cNvSpPr>
          <p:nvPr/>
        </p:nvSpPr>
        <p:spPr>
          <a:xfrm>
            <a:off x="571500" y="3400425"/>
            <a:ext cx="2286000" cy="9525"/>
          </a:xfrm>
          <a:prstGeom prst="line">
            <a:avLst/>
          </a:prstGeom>
          <a:noFill/>
          <a:ln w="28575">
            <a:solidFill>
              <a:srgbClr val="9B6BF2"/>
            </a:solidFill>
            <a:prstDash val="solid"/>
          </a:ln>
        </p:spPr>
        <p:txBody>
          <a:bodyPr wrap="square"/>
          <a:lstStyle/>
          <a:p>
            <a:pPr>
              <a:lnSpc>
                <a:spcPct val="135000"/>
              </a:lnSpc>
              <a:spcBef>
                <a:spcPts val="400"/>
              </a:spcBef>
              <a:spcAft>
                <a:spcPts val="800"/>
              </a:spcAft>
            </a:pPr>
            <a:endParaRPr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F4A3B22A-03CC-45F1-9330-504A82A243A7}"/>
              </a:ext>
            </a:extLst>
          </p:cNvPr>
          <p:cNvSpPr>
            <a:spLocks noGrp="1"/>
          </p:cNvSpPr>
          <p:nvPr/>
        </p:nvSpPr>
        <p:spPr>
          <a:xfrm>
            <a:off x="571500" y="3686175"/>
            <a:ext cx="2286000" cy="857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/>
          <a:p>
            <a:pPr algn="r" rtl="0">
              <a:lnSpc>
                <a:spcPct val="135000"/>
              </a:lnSpc>
              <a:spcBef>
                <a:spcPts val="200"/>
              </a:spcBef>
              <a:spcAft>
                <a:spcPts val="800"/>
              </a:spcAft>
              <a:defRPr lang="ar-SA" altLang="en-US" sz="1725" b="0">
                <a:solidFill>
                  <a:srgbClr val="E2DEE9"/>
                </a:solidFill>
                <a:latin typeface="Alexandria"/>
                <a:ea typeface="Alexandria"/>
                <a:cs typeface="Alexandria"/>
              </a:defRPr>
            </a:pPr>
            <a:r>
              <a:rPr lang="ar-SA" altLang="en-US" sz="1050" b="0">
                <a:latin typeface="Alexandria"/>
                <a:ea typeface="Alexandria"/>
                <a:cs typeface="Alexandria"/>
              </a:rPr>
              <a:t>صيانة، إصدارات دورية، ومراقبة استقرار مستمرة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A33551F7-C915-40AD-82E1-6F14B067F17A}"/>
              </a:ext>
            </a:extLst>
          </p:cNvPr>
          <p:cNvSpPr>
            <a:spLocks noGrp="1"/>
          </p:cNvSpPr>
          <p:nvPr/>
        </p:nvSpPr>
        <p:spPr>
          <a:xfrm>
            <a:off x="571500" y="4810125"/>
            <a:ext cx="2286000" cy="742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/>
          <a:p>
            <a:pPr algn="r" rtl="0">
              <a:lnSpc>
                <a:spcPct val="135000"/>
              </a:lnSpc>
              <a:spcBef>
                <a:spcPts val="400"/>
              </a:spcBef>
              <a:spcAft>
                <a:spcPts val="800"/>
              </a:spcAft>
              <a:defRPr lang="ar-SA" altLang="en-US" sz="1575" b="1">
                <a:solidFill>
                  <a:srgbClr val="AFA8C1"/>
                </a:solidFill>
                <a:latin typeface="Alexandria"/>
                <a:ea typeface="Alexandria"/>
                <a:cs typeface="Alexandria"/>
              </a:defRPr>
            </a:pPr>
            <a:r>
              <a:rPr lang="ar-SA" altLang="en-US" sz="1050" b="0">
                <a:solidFill>
                  <a:srgbClr val="AFA8C1"/>
                </a:solidFill>
                <a:latin typeface="Alexandria"/>
                <a:ea typeface="Alexandria"/>
                <a:cs typeface="Alexandria"/>
              </a:rPr>
              <a:t>بعد الإطلاق لضمان استقرار التشغيل</a:t>
            </a:r>
          </a:p>
        </p:txBody>
      </p:sp>
      <p:sp>
        <p:nvSpPr>
          <p:cNvPr id="29" name="Rectangle: Rounded Corners 28">
            <a:extLst>
              <a:ext uri="{FF2B5EF4-FFF2-40B4-BE49-F238E27FC236}">
                <a16:creationId xmlns:a16="http://schemas.microsoft.com/office/drawing/2014/main" id="{21D2BCD4-8BD4-47D6-B8B7-8F4B548103F4}"/>
              </a:ext>
            </a:extLst>
          </p:cNvPr>
          <p:cNvSpPr>
            <a:spLocks noGrp="1"/>
          </p:cNvSpPr>
          <p:nvPr/>
        </p:nvSpPr>
        <p:spPr>
          <a:xfrm>
            <a:off x="1571625" y="5953125"/>
            <a:ext cx="9048750" cy="476250"/>
          </a:xfrm>
          <a:prstGeom prst="roundRect">
            <a:avLst>
              <a:gd name="adj" fmla="val 24000"/>
            </a:avLst>
          </a:prstGeom>
          <a:solidFill>
            <a:srgbClr val="242044"/>
          </a:solidFill>
          <a:ln w="0">
            <a:noFill/>
            <a:prstDash val="solid"/>
          </a:ln>
        </p:spPr>
        <p:txBody>
          <a:bodyPr wrap="square"/>
          <a:lstStyle/>
          <a:p>
            <a:pPr>
              <a:lnSpc>
                <a:spcPct val="135000"/>
              </a:lnSpc>
              <a:spcBef>
                <a:spcPts val="400"/>
              </a:spcBef>
              <a:spcAft>
                <a:spcPts val="800"/>
              </a:spcAft>
            </a:pPr>
            <a:endParaRPr/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AF0F9317-B400-4897-AC5B-1B725B22CEDD}"/>
              </a:ext>
            </a:extLst>
          </p:cNvPr>
          <p:cNvSpPr>
            <a:spLocks noGrp="1"/>
          </p:cNvSpPr>
          <p:nvPr/>
        </p:nvSpPr>
        <p:spPr>
          <a:xfrm>
            <a:off x="1857375" y="6057900"/>
            <a:ext cx="8477250" cy="804672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/>
          <a:p>
            <a:pPr algn="r" rtl="0">
              <a:lnSpc>
                <a:spcPct val="135000"/>
              </a:lnSpc>
              <a:spcBef>
                <a:spcPts val="200"/>
              </a:spcBef>
              <a:spcAft>
                <a:spcPts val="800"/>
              </a:spcAft>
              <a:defRPr lang="ar-SA" altLang="en-US" sz="1650" b="1">
                <a:solidFill>
                  <a:srgbClr val="6EF3E0"/>
                </a:solidFill>
                <a:latin typeface="Alexandria"/>
                <a:ea typeface="Alexandria"/>
                <a:cs typeface="Alexandria"/>
              </a:defRPr>
            </a:pPr>
            <a:r>
              <a:rPr lang="ar-SA" altLang="en-US" sz="1050" b="0" dirty="0">
                <a:latin typeface="Alexandria"/>
                <a:ea typeface="Alexandria"/>
                <a:cs typeface="Alexandria"/>
              </a:rPr>
              <a:t>يُثبَّت في عرض العمل: المطلوب، المخرجات، الجدول، والمسؤوليات.</a:t>
            </a:r>
          </a:p>
        </p:txBody>
      </p:sp>
    </p:spTree>
    <p:extLst>
      <p:ext uri="{BB962C8B-B14F-4D97-AF65-F5344CB8AC3E}">
        <p14:creationId xmlns:p14="http://schemas.microsoft.com/office/powerpoint/2010/main" val="152050183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/>
          <p:cNvPicPr>
            <a:picLocks noChangeAspect="1"/>
          </p:cNvPicPr>
          <p:nvPr/>
        </p:nvPicPr>
        <p:blipFill>
          <a:blip r:embed="rId3"/>
          <a:srcRect t="27" b="2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7EDA0B6D-F85C-451E-ACC7-8CD62F96DF9A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B1025">
              <a:alpha val="55000"/>
            </a:srgbClr>
          </a:solidFill>
          <a:ln w="0">
            <a:noFill/>
            <a:prstDash val="solid"/>
          </a:ln>
        </p:spPr>
        <p:txBody>
          <a:bodyPr wrap="square"/>
          <a:lstStyle/>
          <a:p>
            <a:pPr>
              <a:lnSpc>
                <a:spcPct val="135000"/>
              </a:lnSpc>
              <a:spcBef>
                <a:spcPts val="400"/>
              </a:spcBef>
              <a:spcAft>
                <a:spcPts val="800"/>
              </a:spcAft>
            </a:pPr>
            <a:endParaRPr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D24FFE6E-4DB0-4F14-826E-7F69FE88782A}"/>
              </a:ext>
            </a:extLst>
          </p:cNvPr>
          <p:cNvSpPr>
            <a:spLocks noGrp="1"/>
          </p:cNvSpPr>
          <p:nvPr/>
        </p:nvSpPr>
        <p:spPr>
          <a:xfrm>
            <a:off x="5810250" y="0"/>
            <a:ext cx="6381750" cy="6858000"/>
          </a:xfrm>
          <a:prstGeom prst="rect">
            <a:avLst/>
          </a:prstGeom>
          <a:solidFill>
            <a:srgbClr val="181331">
              <a:alpha val="88000"/>
            </a:srgbClr>
          </a:solidFill>
          <a:ln w="0">
            <a:noFill/>
            <a:prstDash val="solid"/>
          </a:ln>
        </p:spPr>
        <p:txBody>
          <a:bodyPr wrap="square"/>
          <a:lstStyle/>
          <a:p>
            <a:pPr>
              <a:lnSpc>
                <a:spcPct val="135000"/>
              </a:lnSpc>
              <a:spcBef>
                <a:spcPts val="400"/>
              </a:spcBef>
              <a:spcAft>
                <a:spcPts val="800"/>
              </a:spcAft>
            </a:pPr>
            <a:endParaRPr/>
          </a:p>
        </p:txBody>
      </p:sp>
      <p:pic>
        <p:nvPicPr>
          <p:cNvPr id="19" name="Picture 18"/>
          <p:cNvPicPr>
            <a:picLocks noChangeAspect="1"/>
          </p:cNvPicPr>
          <p:nvPr/>
        </p:nvPicPr>
        <p:blipFill>
          <a:blip r:embed="rId4"/>
          <a:stretch/>
        </p:blipFill>
        <p:spPr>
          <a:xfrm>
            <a:off x="7905750" y="523875"/>
            <a:ext cx="3333750" cy="2667000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6945B27F-FF85-4E5C-9741-A92AB8F8DFA3}"/>
              </a:ext>
            </a:extLst>
          </p:cNvPr>
          <p:cNvSpPr>
            <a:spLocks noGrp="1"/>
          </p:cNvSpPr>
          <p:nvPr/>
        </p:nvSpPr>
        <p:spPr>
          <a:xfrm>
            <a:off x="6953250" y="3771900"/>
            <a:ext cx="4381500" cy="666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/>
          <a:p>
            <a:pPr algn="r" rtl="0">
              <a:lnSpc>
                <a:spcPct val="135000"/>
              </a:lnSpc>
              <a:spcBef>
                <a:spcPts val="400"/>
              </a:spcBef>
              <a:spcAft>
                <a:spcPts val="800"/>
              </a:spcAft>
              <a:defRPr lang="ar-SA" altLang="en-US" sz="3225" b="1">
                <a:solidFill>
                  <a:srgbClr val="FFFFFF"/>
                </a:solidFill>
                <a:latin typeface="Alexandria"/>
                <a:ea typeface="Alexandria"/>
                <a:cs typeface="Alexandria"/>
              </a:defRPr>
            </a:pPr>
            <a:r>
              <a:rPr lang="ar-SA" altLang="en-US" sz="1600" b="1" dirty="0">
                <a:latin typeface="Alexandria"/>
                <a:ea typeface="Alexandria"/>
                <a:cs typeface="Alexandria"/>
              </a:rPr>
              <a:t>لنبدأ </a:t>
            </a:r>
            <a:r>
              <a:rPr lang="ar-JO" altLang="en-US" sz="1600" b="1" dirty="0">
                <a:latin typeface="Alexandria"/>
                <a:ea typeface="Alexandria"/>
                <a:cs typeface="Alexandria"/>
              </a:rPr>
              <a:t>بالمشروع</a:t>
            </a:r>
            <a:endParaRPr lang="ar-SA" altLang="en-US" sz="1600" b="1" dirty="0">
              <a:latin typeface="Alexandria"/>
              <a:ea typeface="Alexandria"/>
              <a:cs typeface="Alexandria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E0DE0BCC-005F-4FCB-BC85-A0BFA793A31F}"/>
              </a:ext>
            </a:extLst>
          </p:cNvPr>
          <p:cNvSpPr>
            <a:spLocks noGrp="1"/>
          </p:cNvSpPr>
          <p:nvPr/>
        </p:nvSpPr>
        <p:spPr>
          <a:xfrm>
            <a:off x="6286500" y="4252433"/>
            <a:ext cx="5048250" cy="1828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/>
          <a:p>
            <a:pPr algn="r" rtl="0">
              <a:lnSpc>
                <a:spcPct val="135000"/>
              </a:lnSpc>
              <a:spcBef>
                <a:spcPts val="200"/>
              </a:spcBef>
              <a:spcAft>
                <a:spcPts val="800"/>
              </a:spcAft>
              <a:defRPr lang="ar-SA" altLang="en-US" sz="1875" b="0">
                <a:solidFill>
                  <a:srgbClr val="E8E4EF"/>
                </a:solidFill>
                <a:latin typeface="Alexandria"/>
                <a:ea typeface="Alexandria"/>
                <a:cs typeface="Alexandria"/>
              </a:defRPr>
            </a:pPr>
            <a:r>
              <a:rPr lang="ar-SA" altLang="en-US" sz="1100" b="0" dirty="0">
                <a:latin typeface="Alexandria"/>
                <a:ea typeface="Alexandria"/>
                <a:cs typeface="Alexandria"/>
              </a:rPr>
              <a:t>صف </a:t>
            </a:r>
            <a:r>
              <a:rPr lang="ar-JO" altLang="en-US" sz="1100" b="0" dirty="0">
                <a:latin typeface="Alexandria"/>
                <a:ea typeface="Alexandria"/>
                <a:cs typeface="Alexandria"/>
              </a:rPr>
              <a:t>المتطلبات</a:t>
            </a:r>
            <a:r>
              <a:rPr lang="ar-SA" altLang="en-US" sz="1100" b="0" dirty="0">
                <a:latin typeface="Alexandria"/>
                <a:ea typeface="Alexandria"/>
                <a:cs typeface="Alexandria"/>
              </a:rPr>
              <a:t> التقنية أو التشغيلية، وحدّد الأنظمة والتكاملات المرتبطة بها. </a:t>
            </a:r>
            <a:r>
              <a:rPr lang="ar-JO" altLang="en-US" sz="1100" b="0" dirty="0">
                <a:latin typeface="Alexandria"/>
                <a:ea typeface="Alexandria"/>
                <a:cs typeface="Alexandria"/>
              </a:rPr>
              <a:t>سن</a:t>
            </a:r>
            <a:r>
              <a:rPr lang="ar-SA" altLang="en-US" sz="1100" b="0" dirty="0">
                <a:latin typeface="Alexandria"/>
                <a:ea typeface="Alexandria"/>
                <a:cs typeface="Alexandria"/>
              </a:rPr>
              <a:t>حوّلها إلى تصور أولي بمراحل واضحة ومخرجات قابلة</a:t>
            </a:r>
            <a:r>
              <a:rPr lang="ar-JO" altLang="en-US" sz="1100" b="0" dirty="0">
                <a:latin typeface="Alexandria"/>
                <a:ea typeface="Alexandria"/>
                <a:cs typeface="Alexandria"/>
              </a:rPr>
              <a:t> للنقاش, نهتم برأيك وندرك إحتياجاتك</a:t>
            </a:r>
            <a:endParaRPr lang="ar-SA" altLang="en-US" sz="1100" b="0" dirty="0">
              <a:latin typeface="Alexandria"/>
              <a:ea typeface="Alexandria"/>
              <a:cs typeface="Alexandria"/>
            </a:endParaRP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3A77437C-F368-4933-ABE6-99D57FB20BFD}"/>
              </a:ext>
            </a:extLst>
          </p:cNvPr>
          <p:cNvSpPr>
            <a:spLocks noGrp="1"/>
          </p:cNvSpPr>
          <p:nvPr/>
        </p:nvSpPr>
        <p:spPr>
          <a:xfrm>
            <a:off x="599980" y="3289833"/>
            <a:ext cx="4524375" cy="2667000"/>
          </a:xfrm>
          <a:prstGeom prst="roundRect">
            <a:avLst>
              <a:gd name="adj" fmla="val 6429"/>
            </a:avLst>
          </a:prstGeom>
          <a:solidFill>
            <a:srgbClr val="0B1025">
              <a:alpha val="82000"/>
            </a:srgbClr>
          </a:solidFill>
          <a:ln w="9525">
            <a:solidFill>
              <a:srgbClr val="4A4562"/>
            </a:solidFill>
            <a:prstDash val="solid"/>
          </a:ln>
        </p:spPr>
        <p:txBody>
          <a:bodyPr wrap="square"/>
          <a:lstStyle/>
          <a:p>
            <a:pPr>
              <a:lnSpc>
                <a:spcPct val="135000"/>
              </a:lnSpc>
              <a:spcBef>
                <a:spcPts val="400"/>
              </a:spcBef>
              <a:spcAft>
                <a:spcPts val="800"/>
              </a:spcAft>
            </a:pPr>
            <a:endParaRPr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6E23963F-24E1-4AB3-9431-59F85ADDB8FB}"/>
              </a:ext>
            </a:extLst>
          </p:cNvPr>
          <p:cNvSpPr>
            <a:spLocks noGrp="1"/>
          </p:cNvSpPr>
          <p:nvPr/>
        </p:nvSpPr>
        <p:spPr>
          <a:xfrm>
            <a:off x="857250" y="3667125"/>
            <a:ext cx="3810000" cy="4381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/>
          <a:p>
            <a:pPr algn="r" rtl="0">
              <a:lnSpc>
                <a:spcPct val="135000"/>
              </a:lnSpc>
              <a:spcBef>
                <a:spcPts val="400"/>
              </a:spcBef>
              <a:spcAft>
                <a:spcPts val="800"/>
              </a:spcAft>
              <a:defRPr lang="ar-SA" altLang="en-US" sz="2100" b="1">
                <a:solidFill>
                  <a:srgbClr val="6EF3E0"/>
                </a:solidFill>
                <a:latin typeface="Alexandria"/>
                <a:ea typeface="Alexandria"/>
                <a:cs typeface="Alexandria"/>
              </a:defRPr>
            </a:pPr>
            <a:r>
              <a:rPr lang="ar-SA" altLang="en-US" sz="1150" b="1" dirty="0">
                <a:solidFill>
                  <a:srgbClr val="6EF3E0"/>
                </a:solidFill>
                <a:latin typeface="Alexandria"/>
                <a:ea typeface="Alexandria"/>
                <a:cs typeface="Alexandria"/>
              </a:rPr>
              <a:t>بيانات التواصل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AD344482-34FF-4208-9107-AB8809DD191F}"/>
              </a:ext>
            </a:extLst>
          </p:cNvPr>
          <p:cNvSpPr>
            <a:spLocks noGrp="1"/>
          </p:cNvSpPr>
          <p:nvPr/>
        </p:nvSpPr>
        <p:spPr>
          <a:xfrm>
            <a:off x="2333625" y="4343400"/>
            <a:ext cx="2333625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/>
          <a:p>
            <a:pPr algn="r" rtl="0">
              <a:lnSpc>
                <a:spcPct val="135000"/>
              </a:lnSpc>
              <a:spcBef>
                <a:spcPts val="400"/>
              </a:spcBef>
              <a:spcAft>
                <a:spcPts val="800"/>
              </a:spcAft>
              <a:defRPr lang="ar-SA" altLang="en-US" sz="1725" b="0">
                <a:solidFill>
                  <a:srgbClr val="FFFFFF"/>
                </a:solidFill>
                <a:latin typeface="Alexandria"/>
                <a:ea typeface="Alexandria"/>
                <a:cs typeface="Alexandria"/>
              </a:defRPr>
            </a:pPr>
            <a:r>
              <a:rPr lang="ar-SA" altLang="en-US" sz="1100" b="0">
                <a:solidFill>
                  <a:srgbClr val="FFFFFF"/>
                </a:solidFill>
                <a:latin typeface="Alexandria"/>
                <a:ea typeface="Alexandria"/>
                <a:cs typeface="Alexandria"/>
              </a:rPr>
              <a:t>البريد الإلكتروني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87BB9BA1-4E3D-498D-9C7C-2B36FDD01065}"/>
              </a:ext>
            </a:extLst>
          </p:cNvPr>
          <p:cNvSpPr>
            <a:spLocks noGrp="1"/>
          </p:cNvSpPr>
          <p:nvPr/>
        </p:nvSpPr>
        <p:spPr>
          <a:xfrm>
            <a:off x="857250" y="4343400"/>
            <a:ext cx="212529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/>
          <a:p>
            <a:pPr algn="r" rtl="0">
              <a:lnSpc>
                <a:spcPct val="135000"/>
              </a:lnSpc>
              <a:spcBef>
                <a:spcPts val="400"/>
              </a:spcBef>
              <a:spcAft>
                <a:spcPts val="800"/>
              </a:spcAft>
              <a:defRPr lang="ar-SA" altLang="en-US" sz="1650" b="1">
                <a:solidFill>
                  <a:srgbClr val="DAD5E4"/>
                </a:solidFill>
                <a:latin typeface="Alexandria"/>
                <a:ea typeface="Alexandria"/>
                <a:cs typeface="Alexandria"/>
              </a:defRPr>
            </a:pPr>
            <a:r>
              <a:rPr lang="en-US" altLang="en-US" sz="1050" b="0" dirty="0">
                <a:solidFill>
                  <a:srgbClr val="DAD5E4"/>
                </a:solidFill>
                <a:latin typeface="Alexandria"/>
                <a:ea typeface="Alexandria"/>
                <a:cs typeface="Alexandria"/>
              </a:rPr>
              <a:t>INFO@SC-SMARTCORE.COM</a:t>
            </a:r>
            <a:endParaRPr lang="ar-SA" altLang="en-US" sz="1650" b="1" dirty="0">
              <a:solidFill>
                <a:srgbClr val="DAD5E4"/>
              </a:solidFill>
              <a:latin typeface="Alexandria"/>
              <a:ea typeface="Alexandria"/>
              <a:cs typeface="Alexandria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9982E153-FC59-433B-9AC9-B4B28FB1C205}"/>
              </a:ext>
            </a:extLst>
          </p:cNvPr>
          <p:cNvSpPr>
            <a:spLocks noGrp="1"/>
          </p:cNvSpPr>
          <p:nvPr/>
        </p:nvSpPr>
        <p:spPr>
          <a:xfrm>
            <a:off x="2333625" y="4914900"/>
            <a:ext cx="2333625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/>
          <a:p>
            <a:pPr algn="r" rtl="0">
              <a:lnSpc>
                <a:spcPct val="135000"/>
              </a:lnSpc>
              <a:spcBef>
                <a:spcPts val="400"/>
              </a:spcBef>
              <a:spcAft>
                <a:spcPts val="800"/>
              </a:spcAft>
              <a:defRPr lang="ar-SA" altLang="en-US" sz="1725" b="0">
                <a:solidFill>
                  <a:srgbClr val="FFFFFF"/>
                </a:solidFill>
                <a:latin typeface="Alexandria"/>
                <a:ea typeface="Alexandria"/>
                <a:cs typeface="Alexandria"/>
              </a:defRPr>
            </a:pPr>
            <a:endParaRPr lang="ar-SA" altLang="en-US" sz="1725" b="0" dirty="0">
              <a:solidFill>
                <a:srgbClr val="FFFFFF"/>
              </a:solidFill>
              <a:latin typeface="Alexandria"/>
              <a:ea typeface="Alexandria"/>
              <a:cs typeface="Alexandria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3E0772AF-9E4C-49B9-8A70-06862CAED473}"/>
              </a:ext>
            </a:extLst>
          </p:cNvPr>
          <p:cNvSpPr>
            <a:spLocks noGrp="1"/>
          </p:cNvSpPr>
          <p:nvPr/>
        </p:nvSpPr>
        <p:spPr>
          <a:xfrm>
            <a:off x="857250" y="4914900"/>
            <a:ext cx="1190625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/>
          <a:p>
            <a:pPr algn="r" rtl="0">
              <a:lnSpc>
                <a:spcPct val="135000"/>
              </a:lnSpc>
              <a:spcBef>
                <a:spcPts val="400"/>
              </a:spcBef>
              <a:spcAft>
                <a:spcPts val="800"/>
              </a:spcAft>
              <a:defRPr lang="ar-SA" altLang="en-US" sz="1650" b="1">
                <a:solidFill>
                  <a:srgbClr val="DAD5E4"/>
                </a:solidFill>
                <a:latin typeface="Alexandria"/>
                <a:ea typeface="Alexandria"/>
                <a:cs typeface="Alexandria"/>
              </a:defRPr>
            </a:pPr>
            <a:endParaRPr lang="ar-SA" altLang="en-US" sz="1650" b="1" dirty="0">
              <a:solidFill>
                <a:srgbClr val="DAD5E4"/>
              </a:solidFill>
              <a:latin typeface="Alexandria"/>
              <a:ea typeface="Alexandria"/>
              <a:cs typeface="Alexandria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9B8F6AFC-143A-4675-ACC3-50A47C9956EC}"/>
              </a:ext>
            </a:extLst>
          </p:cNvPr>
          <p:cNvSpPr>
            <a:spLocks noGrp="1"/>
          </p:cNvSpPr>
          <p:nvPr/>
        </p:nvSpPr>
        <p:spPr>
          <a:xfrm>
            <a:off x="1251930" y="4930562"/>
            <a:ext cx="341532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/>
          <a:p>
            <a:pPr algn="r" rtl="0">
              <a:lnSpc>
                <a:spcPct val="135000"/>
              </a:lnSpc>
              <a:spcBef>
                <a:spcPts val="400"/>
              </a:spcBef>
              <a:spcAft>
                <a:spcPts val="800"/>
              </a:spcAft>
              <a:defRPr lang="ar-SA" altLang="en-US" sz="1725" b="0">
                <a:solidFill>
                  <a:srgbClr val="FFFFFF"/>
                </a:solidFill>
                <a:latin typeface="Alexandria"/>
                <a:ea typeface="Alexandria"/>
                <a:cs typeface="Alexandria"/>
              </a:defRPr>
            </a:pPr>
            <a:r>
              <a:rPr lang="ar-SA" altLang="en-US" sz="1100" b="0" dirty="0">
                <a:solidFill>
                  <a:srgbClr val="FFFFFF"/>
                </a:solidFill>
                <a:latin typeface="Alexandria"/>
                <a:ea typeface="Alexandria"/>
                <a:cs typeface="Alexandria"/>
              </a:rPr>
              <a:t>الموقع الإلكتروني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A20B5A43-5B2D-4475-B6ED-037F195167C1}"/>
              </a:ext>
            </a:extLst>
          </p:cNvPr>
          <p:cNvSpPr>
            <a:spLocks noGrp="1"/>
          </p:cNvSpPr>
          <p:nvPr/>
        </p:nvSpPr>
        <p:spPr>
          <a:xfrm>
            <a:off x="917597" y="4959137"/>
            <a:ext cx="2070057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/>
          <a:p>
            <a:pPr algn="r" rtl="0">
              <a:lnSpc>
                <a:spcPct val="135000"/>
              </a:lnSpc>
              <a:spcBef>
                <a:spcPts val="400"/>
              </a:spcBef>
              <a:spcAft>
                <a:spcPts val="800"/>
              </a:spcAft>
              <a:defRPr lang="ar-SA" altLang="en-US" sz="1650" b="1">
                <a:solidFill>
                  <a:srgbClr val="DAD5E4"/>
                </a:solidFill>
                <a:latin typeface="Alexandria"/>
                <a:ea typeface="Alexandria"/>
                <a:cs typeface="Alexandria"/>
              </a:defRPr>
            </a:pPr>
            <a:r>
              <a:rPr lang="en-US" altLang="en-US" sz="1050" b="0" dirty="0">
                <a:solidFill>
                  <a:srgbClr val="DAD5E4"/>
                </a:solidFill>
                <a:latin typeface="Alexandria"/>
                <a:ea typeface="Alexandria"/>
                <a:cs typeface="Alexandria"/>
              </a:rPr>
              <a:t>sc-smartcore.com</a:t>
            </a:r>
            <a:endParaRPr lang="ar-SA" altLang="en-US" sz="1650" b="1" dirty="0">
              <a:solidFill>
                <a:srgbClr val="DAD5E4"/>
              </a:solidFill>
              <a:latin typeface="Alexandria"/>
              <a:ea typeface="Alexandria"/>
              <a:cs typeface="Alexandria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D0594C65-61CB-44B2-98E5-4585F0BB8286}"/>
              </a:ext>
            </a:extLst>
          </p:cNvPr>
          <p:cNvSpPr>
            <a:spLocks noGrp="1"/>
          </p:cNvSpPr>
          <p:nvPr/>
        </p:nvSpPr>
        <p:spPr>
          <a:xfrm>
            <a:off x="400050" y="6381750"/>
            <a:ext cx="6858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35000"/>
              </a:lnSpc>
              <a:spcBef>
                <a:spcPts val="400"/>
              </a:spcBef>
              <a:spcAft>
                <a:spcPts val="800"/>
              </a:spcAft>
              <a:defRPr sz="1275" b="1">
                <a:solidFill>
                  <a:srgbClr val="6EF3E0"/>
                </a:solidFill>
                <a:latin typeface="Alexandria"/>
                <a:ea typeface="Alexandria"/>
                <a:cs typeface="Alexandria"/>
              </a:defRPr>
            </a:pPr>
            <a:r>
              <a:rPr sz="1000" b="1">
                <a:solidFill>
                  <a:srgbClr val="6EF3E0"/>
                </a:solidFill>
                <a:latin typeface="Alexandria"/>
                <a:ea typeface="Alexandria"/>
                <a:cs typeface="Alexandria"/>
              </a:rPr>
              <a:t>13</a:t>
            </a:r>
          </a:p>
        </p:txBody>
      </p:sp>
    </p:spTree>
    <p:extLst>
      <p:ext uri="{BB962C8B-B14F-4D97-AF65-F5344CB8AC3E}">
        <p14:creationId xmlns:p14="http://schemas.microsoft.com/office/powerpoint/2010/main" val="671691239"/>
      </p:ext>
    </p:extLst>
  </p:cSld>
  <p:clrMapOvr>
    <a:masterClrMapping/>
  </p:clrMapOvr>
</p:sld>
</file>

<file path=ppt/theme/theme1.xml><?xml version="1.0" encoding="utf-8"?>
<a:theme xmlns:a="http://schemas.openxmlformats.org/drawingml/2006/main" name="ChatGPT">
  <a:themeElements>
    <a:clrScheme name="SC Smart Core">
      <a:dk1>
        <a:srgbClr val="000000"/>
      </a:dk1>
      <a:lt1>
        <a:srgbClr val="FFFFFF"/>
      </a:lt1>
      <a:dk2>
        <a:srgbClr val="0B1025"/>
      </a:dk2>
      <a:lt2>
        <a:srgbClr val="E7E1F0"/>
      </a:lt2>
      <a:accent1>
        <a:srgbClr val="9B6BF2"/>
      </a:accent1>
      <a:accent2>
        <a:srgbClr val="6EF3E0"/>
      </a:accent2>
      <a:accent3>
        <a:srgbClr val="6840C7"/>
      </a:accent3>
      <a:accent4>
        <a:srgbClr val="2ECDBD"/>
      </a:accent4>
      <a:accent5>
        <a:srgbClr val="C59CF6"/>
      </a:accent5>
      <a:accent6>
        <a:srgbClr val="4C7DEB"/>
      </a:accent6>
      <a:hlink>
        <a:srgbClr val="2ECDBD"/>
      </a:hlink>
      <a:folHlink>
        <a:srgbClr val="6840C7"/>
      </a:folHlink>
    </a:clrScheme>
    <a:fontScheme name="Custom 2">
      <a:majorFont>
        <a:latin typeface="Alexandria"/>
        <a:ea typeface="Alexandria"/>
        <a:cs typeface="Alexandria"/>
      </a:majorFont>
      <a:minorFont>
        <a:latin typeface="Alexandria"/>
        <a:ea typeface="Alexandria"/>
        <a:cs typeface="Alexandria"/>
      </a:minorFont>
    </a:fontScheme>
    <a:fmtScheme name="SC Smart Core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hatGPT">
  <a:themeElements>
    <a:clrScheme name="SC Smart Core">
      <a:dk1>
        <a:srgbClr val="000000"/>
      </a:dk1>
      <a:lt1>
        <a:srgbClr val="FFFFFF"/>
      </a:lt1>
      <a:dk2>
        <a:srgbClr val="0B1025"/>
      </a:dk2>
      <a:lt2>
        <a:srgbClr val="E7E1F0"/>
      </a:lt2>
      <a:accent1>
        <a:srgbClr val="9B6BF2"/>
      </a:accent1>
      <a:accent2>
        <a:srgbClr val="6EF3E0"/>
      </a:accent2>
      <a:accent3>
        <a:srgbClr val="6840C7"/>
      </a:accent3>
      <a:accent4>
        <a:srgbClr val="2ECDBD"/>
      </a:accent4>
      <a:accent5>
        <a:srgbClr val="C59CF6"/>
      </a:accent5>
      <a:accent6>
        <a:srgbClr val="4C7DEB"/>
      </a:accent6>
      <a:hlink>
        <a:srgbClr val="2ECDBD"/>
      </a:hlink>
      <a:folHlink>
        <a:srgbClr val="6840C7"/>
      </a:folHlink>
    </a:clrScheme>
    <a:fontScheme name="Office">
      <a:majorFont>
        <a:latin typeface="Alexandria"/>
        <a:ea typeface="Alexandria"/>
        <a:cs typeface="Alexandria"/>
      </a:majorFont>
      <a:minorFont>
        <a:latin typeface="Alexandria"/>
        <a:ea typeface="Alexandria"/>
        <a:cs typeface="Alexandria"/>
      </a:minorFont>
    </a:fontScheme>
    <a:fmtScheme name="SC Smart Core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66</TotalTime>
  <Words>927</Words>
  <Application>Microsoft Office PowerPoint</Application>
  <DocSecurity>0</DocSecurity>
  <PresentationFormat>Widescreen</PresentationFormat>
  <Paragraphs>157</Paragraphs>
  <Slides>13</Slides>
  <Notes>13</Notes>
  <HiddenSlides>0</HiddenSlides>
  <MMClips>0</MMClips>
  <ScaleCrop>false</ScaleCrop>
  <HeadingPairs>
    <vt:vector size="6" baseType="variant">
      <vt:variant>
        <vt:lpstr>Fonts Used</vt:lpstr>
      </vt:variant>
      <vt:variant>
        <vt:i4>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5" baseType="lpstr">
      <vt:lpstr>Alexandria</vt:lpstr>
      <vt:lpstr>ChatGPT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</dc:title>
  <dc:creator>Walnut Exporter</dc:creator>
  <cp:lastModifiedBy>Raniah Abu taleb</cp:lastModifiedBy>
  <cp:revision>30</cp:revision>
  <dcterms:created xsi:type="dcterms:W3CDTF">2026-09-14T02:37:45Z</dcterms:created>
  <dcterms:modified xsi:type="dcterms:W3CDTF">2026-09-14T07:02:52Z</dcterms:modified>
</cp:coreProperties>
</file>